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0" r:id="rId3"/>
    <p:sldId id="257" r:id="rId4"/>
    <p:sldId id="260" r:id="rId5"/>
    <p:sldId id="292" r:id="rId6"/>
    <p:sldId id="293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6" r:id="rId19"/>
    <p:sldId id="277" r:id="rId20"/>
    <p:sldId id="279" r:id="rId21"/>
    <p:sldId id="280" r:id="rId22"/>
    <p:sldId id="281" r:id="rId23"/>
    <p:sldId id="282" r:id="rId24"/>
    <p:sldId id="284" r:id="rId25"/>
    <p:sldId id="283" r:id="rId26"/>
    <p:sldId id="286" r:id="rId27"/>
    <p:sldId id="287" r:id="rId28"/>
    <p:sldId id="288" r:id="rId29"/>
    <p:sldId id="289" r:id="rId30"/>
    <p:sldId id="291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52333" autoAdjust="0"/>
  </p:normalViewPr>
  <p:slideViewPr>
    <p:cSldViewPr>
      <p:cViewPr varScale="1">
        <p:scale>
          <a:sx n="39" d="100"/>
          <a:sy n="39" d="100"/>
        </p:scale>
        <p:origin x="-20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11C17-BB6C-459F-A17E-E014807ED1E9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51555-EBDC-4258-A2D6-2A8EC9165D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1.</a:t>
            </a:r>
            <a:r>
              <a:rPr lang="pl-PL" b="1" u="sng" dirty="0" smtClean="0"/>
              <a:t>Naród</a:t>
            </a:r>
            <a:r>
              <a:rPr lang="pl-PL" dirty="0" smtClean="0"/>
              <a:t>- nie</a:t>
            </a:r>
            <a:r>
              <a:rPr lang="pl-PL" baseline="0" dirty="0" smtClean="0"/>
              <a:t> możemy go zobaczyć. Empirycznie obserwujemy jedynie jednostki </a:t>
            </a:r>
            <a:r>
              <a:rPr lang="pl-PL" u="none" baseline="0" dirty="0" smtClean="0"/>
              <a:t>tworzące naród.  </a:t>
            </a:r>
          </a:p>
          <a:p>
            <a:r>
              <a:rPr lang="pl-PL" baseline="0" dirty="0" smtClean="0"/>
              <a:t>2.</a:t>
            </a:r>
            <a:r>
              <a:rPr lang="pl-PL" b="1" u="sng" baseline="0" dirty="0" smtClean="0"/>
              <a:t>Nacjonalizm</a:t>
            </a:r>
            <a:r>
              <a:rPr lang="pl-PL" baseline="0" dirty="0" smtClean="0"/>
              <a:t>:  fenomen nowoczesnego nacjonalizmu to nowa </a:t>
            </a:r>
            <a:r>
              <a:rPr lang="pl-PL" baseline="0" dirty="0" smtClean="0"/>
              <a:t>koncepcja. Polityka zagraniczna ma charakter narodowy, nie dynastyczny ponieważ jednostki identyfikują się z potęgą i polityką zbiorowości a nie z potęgą i polityką monarchy. </a:t>
            </a:r>
            <a:endParaRPr lang="pl-PL" baseline="0" dirty="0" smtClean="0"/>
          </a:p>
          <a:p>
            <a:r>
              <a:rPr lang="pl-PL" baseline="0" dirty="0" smtClean="0"/>
              <a:t>3.</a:t>
            </a:r>
            <a:r>
              <a:rPr lang="pl-PL" b="1" u="sng" baseline="0" dirty="0" smtClean="0"/>
              <a:t>Normy</a:t>
            </a:r>
            <a:r>
              <a:rPr lang="pl-PL" u="none" baseline="0" dirty="0" smtClean="0"/>
              <a:t>: np. z</a:t>
            </a:r>
            <a:r>
              <a:rPr lang="pl-PL" baseline="0" dirty="0" smtClean="0"/>
              <a:t>a pomocą prawa, etyki, obyczajów oraz instytucji społecznych i regulacji takich jak egzaminy, rywalizacja wyborcza. </a:t>
            </a:r>
          </a:p>
          <a:p>
            <a:r>
              <a:rPr lang="pl-PL" baseline="0" dirty="0" smtClean="0"/>
              <a:t>4.</a:t>
            </a:r>
            <a:r>
              <a:rPr lang="pl-PL" b="1" u="sng" baseline="0" dirty="0" smtClean="0"/>
              <a:t>Aspiracje</a:t>
            </a:r>
            <a:r>
              <a:rPr lang="pl-PL" baseline="0" dirty="0" smtClean="0"/>
              <a:t>: niezaspokojone aspiracje przekładają się na scenę międzynarodową. Bycie członkiem potężnego państwa daje poczucie dumy i satysfakcji. </a:t>
            </a:r>
          </a:p>
          <a:p>
            <a:r>
              <a:rPr lang="pl-PL" baseline="0" dirty="0" smtClean="0"/>
              <a:t>5.</a:t>
            </a:r>
            <a:r>
              <a:rPr lang="pl-PL" u="sng" baseline="0" dirty="0" smtClean="0"/>
              <a:t> </a:t>
            </a:r>
            <a:r>
              <a:rPr lang="pl-PL" b="1" u="sng" baseline="0" dirty="0" smtClean="0"/>
              <a:t>Symbole</a:t>
            </a:r>
            <a:r>
              <a:rPr lang="pl-PL" u="none" baseline="0" dirty="0" smtClean="0"/>
              <a:t>: s</a:t>
            </a:r>
            <a:r>
              <a:rPr lang="pl-PL" baseline="0" dirty="0" smtClean="0"/>
              <a:t>łuży temu etyka oraz przyjęty społecznie system nagród i kar</a:t>
            </a:r>
            <a:endParaRPr lang="pl-PL" u="sng" baseline="0" dirty="0" smtClean="0"/>
          </a:p>
          <a:p>
            <a:endParaRPr lang="pl-PL" baseline="0" dirty="0" smtClean="0"/>
          </a:p>
          <a:p>
            <a:r>
              <a:rPr lang="pl-PL" b="1" baseline="0" dirty="0" err="1" smtClean="0"/>
              <a:t>Summary</a:t>
            </a:r>
            <a:r>
              <a:rPr lang="pl-PL" baseline="0" dirty="0" smtClean="0"/>
              <a:t>: Jednostkowe dążenie do potęgi uważane jest za zło, lecz potęga zdobywana w imieniu narodu staje się dobrem.</a:t>
            </a:r>
          </a:p>
          <a:p>
            <a:endParaRPr lang="pl-PL" baseline="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dirty="0" smtClean="0"/>
              <a:t>NACJONALIZM</a:t>
            </a:r>
            <a:r>
              <a:rPr lang="pl-PL" dirty="0" smtClean="0"/>
              <a:t> </a:t>
            </a:r>
            <a:r>
              <a:rPr lang="pl-PL" dirty="0" smtClean="0"/>
              <a:t>próbuje wyjaśnić potęgę narodową w</a:t>
            </a:r>
            <a:r>
              <a:rPr lang="pl-PL" baseline="0" dirty="0" smtClean="0"/>
              <a:t> kategoriach charakteru narodowego. </a:t>
            </a:r>
            <a:r>
              <a:rPr lang="pl-PL" baseline="0" dirty="0" smtClean="0"/>
              <a:t>Wyznaczenie </a:t>
            </a:r>
            <a:r>
              <a:rPr lang="pl-PL" baseline="0" dirty="0" smtClean="0"/>
              <a:t>potęgi narodowej odbywa się przez określenie wspólnych wszystkim członkom narodu cech takich jak język, kultura, pochodzenie, rasa. 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Aspirując do potęgi,</a:t>
            </a:r>
            <a:r>
              <a:rPr lang="pl-PL" baseline="0" dirty="0" smtClean="0"/>
              <a:t> państwo może wejść w konflikt z innymi państwami na dwa sposoby.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i="0" u="sng" baseline="0" dirty="0" smtClean="0"/>
              <a:t>POTĘGA: </a:t>
            </a:r>
            <a:r>
              <a:rPr lang="pl-PL" b="0" i="0" baseline="0" dirty="0" smtClean="0"/>
              <a:t>Przeciwstawne </a:t>
            </a:r>
            <a:r>
              <a:rPr lang="pl-PL" b="0" i="0" baseline="0" dirty="0" smtClean="0"/>
              <a:t>siły będą się równoważyć</a:t>
            </a:r>
            <a:r>
              <a:rPr lang="pl-PL" b="0" i="0" baseline="0" dirty="0" smtClean="0"/>
              <a:t>.</a:t>
            </a:r>
          </a:p>
          <a:p>
            <a:r>
              <a:rPr lang="pl-PL" b="0" i="0" baseline="0" dirty="0" smtClean="0"/>
              <a:t>Wzrost </a:t>
            </a:r>
            <a:r>
              <a:rPr lang="pl-PL" b="0" i="0" baseline="0" dirty="0" smtClean="0"/>
              <a:t>potęgi jednego państwa będzie wywoływało co najmniej proporcjonalny wzrost potęgi drugiego państwa dopóki nie zmienią </a:t>
            </a:r>
            <a:r>
              <a:rPr lang="pl-PL" b="0" i="0" baseline="0" dirty="0" smtClean="0"/>
              <a:t>one </a:t>
            </a:r>
            <a:r>
              <a:rPr lang="pl-PL" b="0" i="0" baseline="0" dirty="0" smtClean="0"/>
              <a:t>celu polityki imperialistycznej lub do momentu kiedy jeden z ich nie uzyska przewagi. Wówczas albo słabsze państwo ulegnie albo wojna dokonuje rozstrzygnięcia. </a:t>
            </a:r>
            <a:endParaRPr lang="pl-PL" b="1" i="0" u="sng" baseline="0" dirty="0" smtClean="0"/>
          </a:p>
          <a:p>
            <a:endParaRPr lang="pl-PL" b="1" i="0" u="sng" baseline="0" dirty="0" smtClean="0"/>
          </a:p>
          <a:p>
            <a:pPr>
              <a:buFont typeface="Arial" charset="0"/>
              <a:buNone/>
            </a:pPr>
            <a:r>
              <a:rPr lang="pl-PL" b="1" i="0" u="sng" baseline="0" dirty="0" smtClean="0"/>
              <a:t>WEWNĘTRZNA SPRZECZNOŚĆ: </a:t>
            </a:r>
            <a:r>
              <a:rPr lang="pl-PL" b="0" i="0" u="none" baseline="0" dirty="0" smtClean="0"/>
              <a:t>j</a:t>
            </a:r>
            <a:r>
              <a:rPr lang="pl-PL" b="0" i="0" baseline="0" dirty="0" smtClean="0"/>
              <a:t>edną z jej funkcji jest stabilizacja </a:t>
            </a:r>
            <a:r>
              <a:rPr lang="pl-PL" b="0" i="0" baseline="0" dirty="0" smtClean="0"/>
              <a:t>stosunków siły między państwami, jednak stosunki ze swej natury podlegają ciągłym zmianom – są </a:t>
            </a:r>
            <a:r>
              <a:rPr lang="pl-PL" b="0" i="0" baseline="0" dirty="0" smtClean="0"/>
              <a:t>więc zasadniczo </a:t>
            </a:r>
            <a:r>
              <a:rPr lang="pl-PL" b="0" i="0" baseline="0" dirty="0" smtClean="0"/>
              <a:t>niestabilne. Musi ona </a:t>
            </a:r>
            <a:r>
              <a:rPr lang="pl-PL" b="0" i="0" baseline="0" dirty="0" smtClean="0"/>
              <a:t>zatem dostosowywać </a:t>
            </a:r>
            <a:r>
              <a:rPr lang="pl-PL" b="0" i="0" baseline="0" dirty="0" smtClean="0"/>
              <a:t>się do ciągłych zmian. </a:t>
            </a:r>
            <a:endParaRPr lang="pl-PL" i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Potęga</a:t>
            </a:r>
            <a:r>
              <a:rPr lang="pl-PL" i="1" baseline="0" dirty="0" smtClean="0"/>
              <a:t> A potrzebna do zdominowania C w obliczu opozycji ze strony B jest równoważona przez potęgę B.  </a:t>
            </a:r>
          </a:p>
          <a:p>
            <a:r>
              <a:rPr lang="pl-PL" i="1" baseline="0" dirty="0" smtClean="0"/>
              <a:t>Potęga B natomiast potrzebna do zdominowania C jest równoważona przez potęgę A.</a:t>
            </a:r>
            <a:r>
              <a:rPr lang="pl-PL" i="1" u="sng" baseline="0" dirty="0" smtClean="0"/>
              <a:t> </a:t>
            </a:r>
          </a:p>
          <a:p>
            <a:r>
              <a:rPr lang="pl-PL" b="1" u="sng" baseline="0" dirty="0" smtClean="0"/>
              <a:t>Zabezpieczenie</a:t>
            </a:r>
            <a:r>
              <a:rPr lang="pl-PL" u="sng" baseline="0" dirty="0" smtClean="0"/>
              <a:t>:</a:t>
            </a:r>
            <a:r>
              <a:rPr lang="pl-PL" baseline="0" dirty="0" smtClean="0"/>
              <a:t> równowaga sił w tym przypadku polega na zabezpieczeniu niepodległości C.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Wzór ilustrujący</a:t>
            </a:r>
            <a:r>
              <a:rPr lang="pl-PL" baseline="0" dirty="0" smtClean="0"/>
              <a:t> sytuację stosunków na arenie międzynarodowej, w której niepodległość państwa C zostaje zagrożona przez imperialistyczne dążenia państwa 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Summary</a:t>
            </a:r>
            <a:r>
              <a:rPr lang="pl-PL" dirty="0" smtClean="0"/>
              <a:t>: małe państwa zawdzięczają swą niepodległość albo równowadze sił, albo dominacji mocarstwa opiekuńczego. </a:t>
            </a:r>
          </a:p>
          <a:p>
            <a:r>
              <a:rPr lang="pl-PL" dirty="0" smtClean="0"/>
              <a:t>Doskonałym</a:t>
            </a:r>
            <a:r>
              <a:rPr lang="pl-PL" baseline="0" dirty="0" smtClean="0"/>
              <a:t> przykładem tego stanu rzeczy są np. państwa buforowe (czyli słabe państwa położone w pobliżu państw potężnych), które istnieją dzięki przyzwoleniu swego dominującego sąsiada i służą jego interesom militarnym i gospodarczym.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Maksyma „dziel i rządź” polegała na osłabieniu rywala doprowadzając do jego podziału</a:t>
            </a:r>
            <a:r>
              <a:rPr lang="pl-PL" baseline="0" dirty="0" smtClean="0"/>
              <a:t>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u="sng" dirty="0" smtClean="0"/>
              <a:t>1.GEOGRAFIA</a:t>
            </a:r>
            <a:r>
              <a:rPr lang="pl-PL" dirty="0" smtClean="0"/>
              <a:t>: </a:t>
            </a:r>
            <a:r>
              <a:rPr lang="pl-PL" dirty="0" smtClean="0"/>
              <a:t>naturalna</a:t>
            </a:r>
            <a:r>
              <a:rPr lang="pl-PL" baseline="0" dirty="0" smtClean="0"/>
              <a:t> </a:t>
            </a:r>
            <a:r>
              <a:rPr lang="pl-PL" baseline="0" dirty="0" smtClean="0"/>
              <a:t>granica jako czynnik o </a:t>
            </a:r>
            <a:r>
              <a:rPr lang="pl-PL" dirty="0" smtClean="0"/>
              <a:t>fundamentalnym znaczeniu dla</a:t>
            </a:r>
            <a:r>
              <a:rPr lang="pl-PL" baseline="0" dirty="0" smtClean="0"/>
              <a:t> polityki zagranicznej</a:t>
            </a:r>
            <a:endParaRPr lang="pl-PL" baseline="0" dirty="0" smtClean="0"/>
          </a:p>
          <a:p>
            <a:r>
              <a:rPr lang="pl-PL" dirty="0" smtClean="0"/>
              <a:t>np</a:t>
            </a:r>
            <a:r>
              <a:rPr lang="pl-PL" dirty="0" smtClean="0"/>
              <a:t>. położenie geograficzne Stanów </a:t>
            </a:r>
            <a:r>
              <a:rPr lang="pl-PL" dirty="0" smtClean="0"/>
              <a:t>Zjednoczonych, które izoluje je </a:t>
            </a:r>
            <a:r>
              <a:rPr lang="pl-PL" baseline="0" dirty="0" smtClean="0"/>
              <a:t>od </a:t>
            </a:r>
            <a:r>
              <a:rPr lang="pl-PL" baseline="0" dirty="0" smtClean="0"/>
              <a:t>kontynentu </a:t>
            </a:r>
            <a:r>
              <a:rPr lang="pl-PL" baseline="0" dirty="0" smtClean="0"/>
              <a:t>europejskiego i azjatyckiego.</a:t>
            </a:r>
          </a:p>
          <a:p>
            <a:endParaRPr lang="pl-PL" baseline="0" dirty="0" smtClean="0"/>
          </a:p>
          <a:p>
            <a:r>
              <a:rPr lang="pl-PL" b="1" u="sng" baseline="0" dirty="0" smtClean="0"/>
              <a:t>2.</a:t>
            </a:r>
            <a:r>
              <a:rPr lang="pl-PL" u="sng" baseline="0" dirty="0" smtClean="0"/>
              <a:t> </a:t>
            </a:r>
            <a:r>
              <a:rPr lang="pl-PL" b="1" u="sng" baseline="0" dirty="0" smtClean="0"/>
              <a:t>ZASOBY NATURALNE:</a:t>
            </a:r>
          </a:p>
          <a:p>
            <a:endParaRPr lang="pl-PL" b="1" u="sng" baseline="0" dirty="0" smtClean="0"/>
          </a:p>
          <a:p>
            <a:r>
              <a:rPr lang="pl-PL" u="sng" baseline="0" dirty="0" smtClean="0"/>
              <a:t>ŻYWNOŚĆ</a:t>
            </a:r>
            <a:r>
              <a:rPr lang="pl-PL" baseline="0" dirty="0" smtClean="0"/>
              <a:t>: Państwo, które jest samowystarczalne w produkcji żywności </a:t>
            </a:r>
            <a:r>
              <a:rPr lang="pl-PL" baseline="0" dirty="0" smtClean="0"/>
              <a:t>zyskuje przewagę </a:t>
            </a:r>
            <a:r>
              <a:rPr lang="pl-PL" baseline="0" dirty="0" smtClean="0"/>
              <a:t>na </a:t>
            </a:r>
            <a:r>
              <a:rPr lang="pl-PL" baseline="0" dirty="0" smtClean="0"/>
              <a:t>arenie międzynarodowej ponieważ może prowadzić stanowczą politykę .Trwały </a:t>
            </a:r>
            <a:r>
              <a:rPr lang="pl-PL" baseline="0" dirty="0" smtClean="0"/>
              <a:t>niedobór żywności jest źródłem słabości </a:t>
            </a:r>
            <a:r>
              <a:rPr lang="pl-PL" baseline="0" dirty="0" smtClean="0"/>
              <a:t>np. w krajach </a:t>
            </a:r>
            <a:r>
              <a:rPr lang="pl-PL" baseline="0" dirty="0" smtClean="0"/>
              <a:t>Trzeciego </a:t>
            </a:r>
            <a:r>
              <a:rPr lang="pl-PL" baseline="0" dirty="0" smtClean="0"/>
              <a:t>Świata panuje ciągłe </a:t>
            </a:r>
            <a:r>
              <a:rPr lang="pl-PL" baseline="0" dirty="0" smtClean="0"/>
              <a:t>zagrożenie klęską </a:t>
            </a:r>
            <a:r>
              <a:rPr lang="pl-PL" baseline="0" dirty="0" smtClean="0"/>
              <a:t>głodu. Udaje im się przetrwać jedynie dzięki pomocy międzynarodowej.  </a:t>
            </a:r>
          </a:p>
          <a:p>
            <a:endParaRPr lang="pl-PL" baseline="0" dirty="0" smtClean="0"/>
          </a:p>
          <a:p>
            <a:pPr algn="l"/>
            <a:r>
              <a:rPr lang="pl-PL" u="sng" baseline="0" dirty="0" smtClean="0"/>
              <a:t>SUROWCE</a:t>
            </a:r>
            <a:r>
              <a:rPr lang="pl-PL" baseline="0" dirty="0" smtClean="0"/>
              <a:t>: </a:t>
            </a:r>
            <a:r>
              <a:rPr lang="pl-PL" baseline="0" dirty="0" smtClean="0"/>
              <a:t>Są istotne </a:t>
            </a:r>
            <a:r>
              <a:rPr lang="pl-PL" baseline="0" dirty="0" smtClean="0"/>
              <a:t>dla produkcji przemysłowej i </a:t>
            </a:r>
            <a:r>
              <a:rPr lang="pl-PL" baseline="0" dirty="0" smtClean="0"/>
              <a:t>militaryzacji. </a:t>
            </a:r>
            <a:r>
              <a:rPr lang="pl-PL" baseline="0" dirty="0" smtClean="0"/>
              <a:t>Wraz z </a:t>
            </a:r>
            <a:r>
              <a:rPr lang="pl-PL" baseline="0" dirty="0" smtClean="0"/>
              <a:t>mechanizacją </a:t>
            </a:r>
            <a:r>
              <a:rPr lang="pl-PL" baseline="0" dirty="0" smtClean="0"/>
              <a:t>wojny  potęga narodowa zaczęła stawać się coraz bardziej zależna od kontroli nad </a:t>
            </a:r>
            <a:r>
              <a:rPr lang="pl-PL" baseline="0" dirty="0" smtClean="0"/>
              <a:t>surowcami np</a:t>
            </a:r>
            <a:r>
              <a:rPr lang="pl-PL" baseline="0" dirty="0" smtClean="0"/>
              <a:t>. państwa które </a:t>
            </a:r>
            <a:r>
              <a:rPr lang="pl-PL" baseline="0" dirty="0" smtClean="0"/>
              <a:t>posiadają </a:t>
            </a:r>
            <a:r>
              <a:rPr lang="pl-PL" baseline="0" dirty="0" smtClean="0"/>
              <a:t>złoża </a:t>
            </a:r>
            <a:r>
              <a:rPr lang="pl-PL" baseline="0" dirty="0" smtClean="0"/>
              <a:t>ropy naftowej </a:t>
            </a:r>
            <a:r>
              <a:rPr lang="pl-PL" baseline="0" dirty="0" smtClean="0"/>
              <a:t>zyskały większe znaczenie na arenie </a:t>
            </a:r>
            <a:r>
              <a:rPr lang="pl-PL" baseline="0" dirty="0" smtClean="0"/>
              <a:t>międzynarodowej (</a:t>
            </a:r>
            <a:r>
              <a:rPr lang="pl-PL" baseline="0" dirty="0" smtClean="0"/>
              <a:t>Rosja jest samowystarczalna, Japonia całkowicie uzależniona od importu co niesie ze sobą liczne implikacje dla </a:t>
            </a:r>
            <a:r>
              <a:rPr lang="pl-PL" baseline="0" dirty="0" smtClean="0"/>
              <a:t>bezpieczeństwa). </a:t>
            </a:r>
          </a:p>
          <a:p>
            <a:pPr algn="l"/>
            <a:endParaRPr lang="pl-PL" baseline="0" dirty="0" smtClean="0"/>
          </a:p>
          <a:p>
            <a:r>
              <a:rPr lang="pl-PL" b="1" u="sng" baseline="0" dirty="0" smtClean="0"/>
              <a:t>3. POTENCJAŁ </a:t>
            </a:r>
            <a:r>
              <a:rPr lang="pl-PL" b="1" u="sng" baseline="0" dirty="0" smtClean="0"/>
              <a:t>PRZEMYSŁOWY</a:t>
            </a:r>
            <a:r>
              <a:rPr lang="pl-PL" baseline="0" dirty="0" smtClean="0"/>
              <a:t>: rozwój </a:t>
            </a:r>
            <a:r>
              <a:rPr lang="pl-PL" baseline="0" dirty="0" smtClean="0"/>
              <a:t>przemysłu </a:t>
            </a:r>
            <a:r>
              <a:rPr lang="pl-PL" baseline="0" dirty="0" smtClean="0"/>
              <a:t>jest nieodłącznym elementem potęgi narodowej. </a:t>
            </a:r>
            <a:r>
              <a:rPr lang="pl-PL" baseline="0" dirty="0" smtClean="0"/>
              <a:t>Samowystarczalność </a:t>
            </a:r>
            <a:r>
              <a:rPr lang="pl-PL" baseline="0" dirty="0" smtClean="0"/>
              <a:t>przemysłowa oraz potencjał technologiczny pozwalają osiągnąć </a:t>
            </a:r>
            <a:r>
              <a:rPr lang="pl-PL" baseline="0" dirty="0" smtClean="0"/>
              <a:t>potęgę narodową, </a:t>
            </a:r>
            <a:r>
              <a:rPr lang="pl-PL" baseline="0" dirty="0" smtClean="0"/>
              <a:t>która nagromadzona zostaje w rękach państw określanych mianem „</a:t>
            </a:r>
            <a:r>
              <a:rPr lang="pl-PL" b="1" baseline="0" dirty="0" smtClean="0"/>
              <a:t>supermocarstw</a:t>
            </a:r>
            <a:r>
              <a:rPr lang="pl-PL" baseline="0" dirty="0" smtClean="0"/>
              <a:t>”. Zatem, potęga militarna państw trzecich jest uzależniona od dostaw nowoczesnej broni oraz instrumentów nowoczesnej komunikacji i transportu pochodzących od supermocarstw. </a:t>
            </a:r>
          </a:p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baseline="0" dirty="0" smtClean="0"/>
              <a:t>TRAKTAT</a:t>
            </a:r>
            <a:r>
              <a:rPr lang="pl-PL" u="sng" baseline="0" dirty="0" smtClean="0"/>
              <a:t>: </a:t>
            </a:r>
            <a:r>
              <a:rPr lang="pl-PL" baseline="0" dirty="0" smtClean="0"/>
              <a:t>Równowaga sił realizowana za pośrednictwem rekompensat terytorialnych  uznano po raz pierwszy w traktacie utrechckim (podział hiszpańskich posiadłości między Habsburgów i Burbonów)</a:t>
            </a:r>
          </a:p>
          <a:p>
            <a:endParaRPr lang="pl-PL" baseline="0" dirty="0" smtClean="0"/>
          </a:p>
          <a:p>
            <a:r>
              <a:rPr lang="pl-PL" b="1" u="sng" baseline="0" dirty="0" smtClean="0"/>
              <a:t>STREFY WPŁYWÓW</a:t>
            </a:r>
            <a:r>
              <a:rPr lang="pl-PL" u="sng" baseline="0" dirty="0" smtClean="0"/>
              <a:t>: </a:t>
            </a:r>
            <a:r>
              <a:rPr lang="pl-PL" dirty="0" smtClean="0"/>
              <a:t>Rozbiory Polski</a:t>
            </a:r>
            <a:r>
              <a:rPr lang="pl-PL" baseline="0" dirty="0" smtClean="0"/>
              <a:t> (1772, 1793, 1795) – zabór Polski przez jedno z państw zaborców (Austria, Prusy, Rosja) mógłby zakłócić równowagę sił. Wprowadzono zatem podział terytorium Polski w taki sposób aby zachować podobny rozkład sił. </a:t>
            </a:r>
          </a:p>
          <a:p>
            <a:r>
              <a:rPr lang="pl-PL" baseline="0" dirty="0" smtClean="0"/>
              <a:t>Obecnie strefy wpływów w mniejszym stopniu dot. przejęcia terytorium, a raczej jego eksploatacji handlowej czy militarnej.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Równowaga sił jest realizowana za pośrednictwem sojuszy</a:t>
            </a:r>
          </a:p>
          <a:p>
            <a:r>
              <a:rPr lang="pl-PL" b="1" u="sng" dirty="0" smtClean="0"/>
              <a:t>SOJUSZ:</a:t>
            </a:r>
            <a:r>
              <a:rPr lang="pl-PL" dirty="0" smtClean="0"/>
              <a:t> opiera</a:t>
            </a:r>
            <a:r>
              <a:rPr lang="pl-PL" baseline="0" dirty="0" smtClean="0"/>
              <a:t> się na wspólnocie interesów. Potrzeby jest by jasno sprecyzować działania i dalszą politykę.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pl-PL" b="1" u="sng" dirty="0" smtClean="0"/>
              <a:t>Wspólne</a:t>
            </a:r>
            <a:r>
              <a:rPr lang="pl-PL" b="1" u="sng" baseline="0" dirty="0" smtClean="0"/>
              <a:t> interesy</a:t>
            </a:r>
            <a:r>
              <a:rPr lang="pl-PL" u="sng" baseline="0" dirty="0" smtClean="0"/>
              <a:t>: </a:t>
            </a:r>
            <a:r>
              <a:rPr lang="pl-PL" u="none" baseline="0" dirty="0" smtClean="0"/>
              <a:t>c</a:t>
            </a:r>
            <a:r>
              <a:rPr lang="pl-PL" dirty="0" smtClean="0"/>
              <a:t>el jednego partnera jest</a:t>
            </a:r>
            <a:r>
              <a:rPr lang="pl-PL" baseline="0" dirty="0" smtClean="0"/>
              <a:t> również celem drugiego.</a:t>
            </a:r>
          </a:p>
          <a:p>
            <a:pPr marL="228600" indent="-228600">
              <a:buNone/>
            </a:pPr>
            <a:r>
              <a:rPr lang="pl-PL" baseline="0" dirty="0" smtClean="0"/>
              <a:t>	</a:t>
            </a:r>
            <a:r>
              <a:rPr lang="pl-PL" b="1" u="sng" baseline="0" dirty="0" smtClean="0"/>
              <a:t>Komplementarne</a:t>
            </a:r>
            <a:r>
              <a:rPr lang="pl-PL" baseline="0" dirty="0" smtClean="0"/>
              <a:t>: realizacja różnych interesów np. zwiększenie potencjału politycznego, militarnego, gospodarczego</a:t>
            </a:r>
          </a:p>
          <a:p>
            <a:pPr marL="228600" indent="-228600">
              <a:buNone/>
            </a:pPr>
            <a:r>
              <a:rPr lang="pl-PL" baseline="0" dirty="0" smtClean="0"/>
              <a:t>	</a:t>
            </a:r>
            <a:r>
              <a:rPr lang="pl-PL" b="1" u="sng" baseline="0" dirty="0" smtClean="0"/>
              <a:t>Ideologiczne</a:t>
            </a:r>
            <a:r>
              <a:rPr lang="pl-PL" baseline="0" dirty="0" smtClean="0"/>
              <a:t>: sygnatariusze zobowiązują się przestrzegać zasad moralnych (Karta Atlantycka 1941). </a:t>
            </a:r>
            <a:r>
              <a:rPr lang="pl-PL" baseline="0" dirty="0" err="1" smtClean="0"/>
              <a:t>Morgenthau</a:t>
            </a:r>
            <a:r>
              <a:rPr lang="pl-PL" baseline="0" dirty="0" smtClean="0"/>
              <a:t> wyraża mocną krytykę sojuszy czysto ideologicznych, które nie są powiązane z żadnym interesem materialnym. Jego zdaniem stwarzają one jedynie pozory politycznej solidarności.  </a:t>
            </a:r>
          </a:p>
          <a:p>
            <a:pPr marL="228600" indent="-228600">
              <a:buNone/>
            </a:pPr>
            <a:endParaRPr lang="pl-PL" baseline="0" dirty="0" smtClean="0"/>
          </a:p>
          <a:p>
            <a:pPr marL="228600" indent="-228600">
              <a:buAutoNum type="arabicPeriod" startAt="2"/>
            </a:pPr>
            <a:r>
              <a:rPr lang="pl-PL" b="1" u="sng" baseline="0" dirty="0" smtClean="0"/>
              <a:t>Wzajemne</a:t>
            </a:r>
            <a:r>
              <a:rPr lang="pl-PL" baseline="0" dirty="0" smtClean="0"/>
              <a:t>: korzyści powinny rozkładać się na zasadzie wzajemności ( korzyści muszą być proporcjonalne do wykonywanych usług). Łatwiejszy do osiągnięcia w sojuszu miedzy równymi sobie potęgami. </a:t>
            </a:r>
            <a:endParaRPr lang="pl-PL" u="none" baseline="0" dirty="0" smtClean="0"/>
          </a:p>
          <a:p>
            <a:pPr marL="228600" indent="-228600">
              <a:buNone/>
            </a:pPr>
            <a:r>
              <a:rPr lang="pl-PL" u="none" baseline="0" dirty="0" smtClean="0"/>
              <a:t>	</a:t>
            </a:r>
            <a:r>
              <a:rPr lang="pl-PL" b="1" u="sng" baseline="0" dirty="0" smtClean="0"/>
              <a:t>Jednostronne</a:t>
            </a:r>
            <a:r>
              <a:rPr lang="pl-PL" u="sng" baseline="0" dirty="0" smtClean="0"/>
              <a:t>: </a:t>
            </a:r>
            <a:r>
              <a:rPr lang="pl-PL" u="none" baseline="0" dirty="0" smtClean="0"/>
              <a:t>dysproporcja - jedna ze stron odnosi niebywale większe korzyści niż druga</a:t>
            </a:r>
          </a:p>
          <a:p>
            <a:pPr marL="228600" indent="-228600">
              <a:buNone/>
            </a:pPr>
            <a:endParaRPr lang="pl-PL" u="none" baseline="0" dirty="0" smtClean="0"/>
          </a:p>
          <a:p>
            <a:pPr marL="228600" indent="-228600">
              <a:buNone/>
            </a:pPr>
            <a:r>
              <a:rPr lang="pl-PL" u="none" baseline="0" dirty="0" smtClean="0"/>
              <a:t>3.  </a:t>
            </a:r>
            <a:r>
              <a:rPr lang="pl-PL" b="1" u="sng" baseline="0" dirty="0" smtClean="0"/>
              <a:t>Ogólne</a:t>
            </a:r>
            <a:r>
              <a:rPr lang="pl-PL" u="none" baseline="0" dirty="0" smtClean="0"/>
              <a:t>: uwzględniają wszystkie interesy stron ( zawierane w czasie wojny)</a:t>
            </a:r>
          </a:p>
          <a:p>
            <a:pPr marL="228600" indent="-228600">
              <a:buNone/>
            </a:pPr>
            <a:r>
              <a:rPr lang="pl-PL" u="none" baseline="0" dirty="0" smtClean="0"/>
              <a:t>	</a:t>
            </a:r>
            <a:r>
              <a:rPr lang="pl-PL" b="1" u="sng" baseline="0" dirty="0" smtClean="0"/>
              <a:t>Ograniczone: </a:t>
            </a:r>
            <a:r>
              <a:rPr lang="pl-PL" b="1" u="none" baseline="0" dirty="0" smtClean="0"/>
              <a:t>  </a:t>
            </a:r>
            <a:r>
              <a:rPr lang="pl-PL" u="none" baseline="0" dirty="0" smtClean="0"/>
              <a:t>odnoszą się do niewielkiej części interesów i celów sygnatariuszy (zawierane w czasie pokoju)</a:t>
            </a:r>
          </a:p>
          <a:p>
            <a:pPr marL="228600" indent="-228600">
              <a:buNone/>
            </a:pPr>
            <a:endParaRPr lang="pl-PL" u="none" baseline="0" dirty="0" smtClean="0"/>
          </a:p>
          <a:p>
            <a:pPr marL="228600" indent="-228600">
              <a:buNone/>
            </a:pPr>
            <a:r>
              <a:rPr lang="pl-PL" u="none" baseline="0" dirty="0" smtClean="0"/>
              <a:t>4.  </a:t>
            </a:r>
            <a:r>
              <a:rPr lang="pl-PL" b="1" u="sng" baseline="0" dirty="0" smtClean="0"/>
              <a:t>Tymczasowe</a:t>
            </a:r>
            <a:r>
              <a:rPr lang="pl-PL" u="sng" baseline="0" dirty="0" smtClean="0"/>
              <a:t>: </a:t>
            </a:r>
            <a:r>
              <a:rPr lang="pl-PL" u="none" baseline="0" dirty="0" smtClean="0"/>
              <a:t>zawierane często w czasie wojny </a:t>
            </a:r>
          </a:p>
          <a:p>
            <a:pPr marL="228600" indent="-228600">
              <a:buNone/>
            </a:pPr>
            <a:r>
              <a:rPr lang="pl-PL" u="none" baseline="0" dirty="0" smtClean="0"/>
              <a:t>	</a:t>
            </a:r>
            <a:r>
              <a:rPr lang="pl-PL" b="1" u="sng" baseline="0" dirty="0" smtClean="0"/>
              <a:t>Trwałe</a:t>
            </a:r>
            <a:r>
              <a:rPr lang="pl-PL" u="none" baseline="0" dirty="0" smtClean="0"/>
              <a:t>: interes stron jest na tyle trwały, że stanowi podstawę niezachwianego sojuszu</a:t>
            </a:r>
          </a:p>
          <a:p>
            <a:pPr marL="228600" indent="-228600">
              <a:buNone/>
            </a:pPr>
            <a:endParaRPr lang="pl-PL" b="1" u="none" baseline="0" dirty="0" smtClean="0"/>
          </a:p>
          <a:p>
            <a:pPr marL="228600" indent="-228600">
              <a:buAutoNum type="arabicPeriod" startAt="5"/>
            </a:pPr>
            <a:r>
              <a:rPr lang="pl-PL" b="1" u="sng" baseline="0" dirty="0" smtClean="0"/>
              <a:t>Funkcjonujące</a:t>
            </a:r>
            <a:r>
              <a:rPr lang="pl-PL" b="1" u="none" baseline="0" dirty="0" smtClean="0"/>
              <a:t>: </a:t>
            </a:r>
            <a:r>
              <a:rPr lang="pl-PL" u="none" baseline="0" dirty="0" smtClean="0"/>
              <a:t>aby sojusz funkcjonował musi istnieć zgoda nie tylko co do celów, ale również co do stosowanych polityk i środków</a:t>
            </a:r>
          </a:p>
          <a:p>
            <a:pPr marL="228600" indent="-228600">
              <a:buNone/>
            </a:pPr>
            <a:r>
              <a:rPr lang="pl-PL" u="none" baseline="0" dirty="0" smtClean="0"/>
              <a:t>	</a:t>
            </a:r>
            <a:r>
              <a:rPr lang="pl-PL" b="1" u="sng" baseline="0" dirty="0" smtClean="0"/>
              <a:t>Niefunkcjonujące</a:t>
            </a:r>
            <a:r>
              <a:rPr lang="pl-PL" u="none" baseline="0" dirty="0" smtClean="0"/>
              <a:t>: jeśli takiej zgody nie ma – sojusz nie funkcjonuje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dirty="0" smtClean="0"/>
              <a:t>SOJUSZE: </a:t>
            </a:r>
            <a:r>
              <a:rPr lang="pl-PL" dirty="0" smtClean="0"/>
              <a:t>Diagram</a:t>
            </a:r>
            <a:r>
              <a:rPr lang="pl-PL" baseline="0" dirty="0" smtClean="0"/>
              <a:t> przedstawia konfigurację między silniejszym państwem dążącym do światowej dominacji a koalicją państw walczących o zachowanie swej niepodległości. Sojusze zmierzają do zahamowania imperialistycznej ekspansji agresora.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Morgentahau</a:t>
            </a:r>
            <a:r>
              <a:rPr lang="pl-PL" dirty="0" smtClean="0"/>
              <a:t> posługuje</a:t>
            </a:r>
            <a:r>
              <a:rPr lang="pl-PL" baseline="0" dirty="0" smtClean="0"/>
              <a:t> się m</a:t>
            </a:r>
            <a:r>
              <a:rPr lang="pl-PL" dirty="0" smtClean="0"/>
              <a:t>etaforą wagi</a:t>
            </a:r>
            <a:r>
              <a:rPr lang="pl-PL" baseline="0" dirty="0" smtClean="0"/>
              <a:t> i prezentuje 2 podejścia.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dirty="0" smtClean="0"/>
              <a:t>Języczek u wagi </a:t>
            </a:r>
            <a:r>
              <a:rPr lang="pl-PL" i="0" dirty="0" smtClean="0"/>
              <a:t>zajmuje</a:t>
            </a:r>
            <a:r>
              <a:rPr lang="pl-PL" i="1" dirty="0" smtClean="0"/>
              <a:t> </a:t>
            </a:r>
            <a:r>
              <a:rPr lang="pl-PL" dirty="0" smtClean="0"/>
              <a:t>kluczową pozycje w systemie równowagi sił</a:t>
            </a:r>
            <a:r>
              <a:rPr lang="pl-PL" dirty="0" smtClean="0"/>
              <a:t> </a:t>
            </a:r>
            <a:r>
              <a:rPr lang="pl-PL" baseline="0" dirty="0" smtClean="0"/>
              <a:t> ponieważ determinuje wynik walki o potęgę.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Równowaga spełnia zatem dwojaką</a:t>
            </a:r>
            <a:r>
              <a:rPr lang="pl-PL" baseline="0" dirty="0" smtClean="0"/>
              <a:t> f</a:t>
            </a:r>
            <a:r>
              <a:rPr lang="pl-PL" dirty="0" smtClean="0"/>
              <a:t>unkcję: jedna we własnych ramach, drugą</a:t>
            </a:r>
            <a:r>
              <a:rPr lang="pl-PL" baseline="0" dirty="0" smtClean="0"/>
              <a:t> w ramach systemu ogólnego. Im ściślej są ze sobą powiązane, tym mniejsze szanse by funkcjonowały autonomicznie. </a:t>
            </a:r>
          </a:p>
          <a:p>
            <a:endParaRPr lang="pl-PL" baseline="0" dirty="0" smtClean="0"/>
          </a:p>
          <a:p>
            <a:endParaRPr lang="pl-PL" baseline="0" dirty="0" smtClean="0"/>
          </a:p>
          <a:p>
            <a:r>
              <a:rPr lang="pl-PL" baseline="0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u="sng" baseline="0" dirty="0" smtClean="0"/>
              <a:t>4. GOTOWOŚĆ BOJOWA</a:t>
            </a:r>
            <a:r>
              <a:rPr lang="pl-PL" baseline="0" dirty="0" smtClean="0"/>
              <a:t>: czyli istnienie kompleksu militarnego, zdolnego do wspierania prowadzonej polityki zagranicznej. W jego skład wchodzą takie czynniki jak: innowacje technologiczne, przywództwo oraz liczebność i jakość </a:t>
            </a:r>
            <a:r>
              <a:rPr lang="pl-PL" u="none" baseline="0" dirty="0" smtClean="0"/>
              <a:t>sił zbrojnyc</a:t>
            </a:r>
            <a:r>
              <a:rPr lang="pl-PL" i="1" u="none" baseline="0" dirty="0" smtClean="0"/>
              <a:t>h. </a:t>
            </a:r>
          </a:p>
          <a:p>
            <a:endParaRPr lang="pl-PL" i="1" u="none" baseline="0" dirty="0" smtClean="0"/>
          </a:p>
          <a:p>
            <a:r>
              <a:rPr lang="pl-PL" i="0" u="sng" dirty="0" smtClean="0"/>
              <a:t>TECHNOLOGIA: </a:t>
            </a:r>
            <a:r>
              <a:rPr lang="pl-PL" i="0" u="none" dirty="0" smtClean="0"/>
              <a:t>XX</a:t>
            </a:r>
            <a:r>
              <a:rPr lang="pl-PL" i="0" u="none" baseline="0" dirty="0" smtClean="0"/>
              <a:t> wiek obfitował w innowacje techniczne prowadzenia wojny takie jak: łódź podwodna, czołgi, broń nuklearna. Dawały one przewagę technologiczną nad rywalami. </a:t>
            </a:r>
          </a:p>
          <a:p>
            <a:r>
              <a:rPr lang="pl-PL" u="sng" dirty="0" smtClean="0"/>
              <a:t>PRZYWÓDZTWO: </a:t>
            </a:r>
            <a:r>
              <a:rPr lang="pl-PL" u="none" dirty="0" smtClean="0"/>
              <a:t>przez jakość przywództwa militarnego</a:t>
            </a:r>
            <a:r>
              <a:rPr lang="pl-PL" u="none" baseline="0" dirty="0" smtClean="0"/>
              <a:t> rozumiemy</a:t>
            </a:r>
            <a:r>
              <a:rPr lang="pl-PL" u="none" dirty="0" smtClean="0"/>
              <a:t> geniusz dowódców,</a:t>
            </a:r>
            <a:r>
              <a:rPr lang="pl-PL" u="none" baseline="0" dirty="0" smtClean="0"/>
              <a:t> nowe pomysły strategiczne i taktyczne</a:t>
            </a:r>
            <a:endParaRPr lang="pl-PL" u="sng" baseline="0" dirty="0" smtClean="0"/>
          </a:p>
          <a:p>
            <a:r>
              <a:rPr lang="pl-PL" u="sng" baseline="0" dirty="0" smtClean="0"/>
              <a:t>LICZEBNOŚĆ i jakość sił zbrojnych: </a:t>
            </a:r>
            <a:r>
              <a:rPr lang="pl-PL" u="none" baseline="0" dirty="0" smtClean="0"/>
              <a:t>potęga państwa pod względem militarnym zależy od liczebności wojska i wielkości arsenału. </a:t>
            </a:r>
          </a:p>
          <a:p>
            <a:endParaRPr lang="pl-PL" u="sng" baseline="0" dirty="0" smtClean="0"/>
          </a:p>
          <a:p>
            <a:endParaRPr lang="pl-PL" b="1" u="sng" baseline="0" dirty="0" smtClean="0"/>
          </a:p>
          <a:p>
            <a:r>
              <a:rPr lang="pl-PL" b="1" u="sng" baseline="0" dirty="0" smtClean="0"/>
              <a:t>5.LUDNOŚĆ</a:t>
            </a:r>
            <a:r>
              <a:rPr lang="pl-PL" u="sng" baseline="0" dirty="0" smtClean="0"/>
              <a:t>:</a:t>
            </a:r>
          </a:p>
          <a:p>
            <a:endParaRPr lang="pl-PL" u="sng" baseline="0" dirty="0" smtClean="0"/>
          </a:p>
          <a:p>
            <a:r>
              <a:rPr lang="pl-PL" u="sng" baseline="0" dirty="0" smtClean="0"/>
              <a:t>Rozmieszczenie:</a:t>
            </a:r>
            <a:r>
              <a:rPr lang="pl-PL" u="none" baseline="0" dirty="0" smtClean="0"/>
              <a:t> Państwo może uzyskać status pierwszorzędnego mocarstwa kiedy dysponuje populacją na tyle dużą aby wytworzyć i zastosować materialne instrumenty potęgi narodowej. Bez dużej populacji nie sposób stworzyć i utrzymać przemysłu niezbędnego do prowadzenia nowoczesnej wojny. </a:t>
            </a:r>
          </a:p>
          <a:p>
            <a:r>
              <a:rPr lang="pl-PL" u="none" baseline="0" dirty="0" smtClean="0"/>
              <a:t>- Na uwagę zasługuję udział imigracji we wzroście amerykańskiej populacji. Swobodny napływ ludności w XIX w. stał się źródłem siły roboczej, które miało wielkie znaczenie dla potęgi narodowej Stanów Zjednoczonych. </a:t>
            </a:r>
          </a:p>
          <a:p>
            <a:r>
              <a:rPr lang="pl-PL" u="none" baseline="0" dirty="0" smtClean="0"/>
              <a:t>- Duża populacja może również wywierać negatywny wpływ na potęgę narodową czego przykładem są np. Indie i Egipt. Dzięki obniżeniu wskaźnika umieralności, liczebność ich populacji wzrosła, podczas gdy zasoby żywności pozostały na tym samym poziomie. W konsekwencji pojawiła się groźba głodu i niedożywienia. Wielkość populacji stała się zatem barierą nie atutem dla rozwoju potęgi narodowej. Remedium na zaistniałą sytuację może być zatem zharmonizowanie wielkości populacji z posiadanymi zasobami poprzez wprowadzenie kontroli ludności. </a:t>
            </a:r>
          </a:p>
          <a:p>
            <a:endParaRPr lang="pl-PL" u="sng" baseline="0" dirty="0" smtClean="0"/>
          </a:p>
          <a:p>
            <a:r>
              <a:rPr lang="pl-PL" u="sng" baseline="0" dirty="0" smtClean="0"/>
              <a:t>Trendy demograficzne:</a:t>
            </a:r>
            <a:r>
              <a:rPr lang="pl-PL" u="none" baseline="0" dirty="0" smtClean="0"/>
              <a:t> Istotnym czynnikiem w kalkulacji potęgi jest struktura wiekowa populacji. Państwo posiadające dużą populację o maksymalnej użyteczności do celów wojskowych i produkcyjnych (między 20 a 40 rokiem życia) zyska przewagę nad państwem, w którym przeważają starsze grupy wiekowe. </a:t>
            </a:r>
            <a:endParaRPr lang="pl-PL" u="none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pl-PL" b="1" u="sng" dirty="0" smtClean="0"/>
              <a:t>6. CHARAKTER NARODOWY</a:t>
            </a:r>
            <a:r>
              <a:rPr lang="pl-PL" dirty="0" smtClean="0"/>
              <a:t>:</a:t>
            </a:r>
            <a:r>
              <a:rPr lang="pl-PL" baseline="0" dirty="0" smtClean="0"/>
              <a:t> odnosi się do cech intelektualnych i moralnych, które odróżniają narody i wywierają wpływ na znaczenie państwa w polityce międzynarodowej. Skrupulatność Niemców, siła i upór Rosjan czy kreatywność Amerykanów składają się na potęgę państw.</a:t>
            </a:r>
          </a:p>
          <a:p>
            <a:r>
              <a:rPr lang="pl-PL" baseline="0" dirty="0" smtClean="0"/>
              <a:t>Chociaż Traktat Wersalski pozbawił Niemcy takich czynników potęgi jak terytorium, źródła surowców, potencjał przemysłowy i armia, dzięki wrodzonym cechom intelektu i charakteru zdołały odbudować pozycję potęgi militarnej na świecie.</a:t>
            </a:r>
          </a:p>
          <a:p>
            <a:r>
              <a:rPr lang="pl-PL" baseline="0" dirty="0" smtClean="0"/>
              <a:t> </a:t>
            </a:r>
          </a:p>
          <a:p>
            <a:r>
              <a:rPr lang="pl-PL" b="1" u="sng" baseline="0" dirty="0" smtClean="0"/>
              <a:t>7. MORALE NARODOWE:</a:t>
            </a:r>
            <a:r>
              <a:rPr lang="pl-PL" baseline="0" dirty="0" smtClean="0"/>
              <a:t> jest to czynnik odnoszący się do poziomu determinacji z jakim naród wspiera politykę zagraniczną swego rządu. Morale narodowe każdego społeczeństwa ma punkt wytrzymałości różniący się w zależności od uwarunkowań. Nieprzewidywalność zbiorowych reakcji ilustruje sytuacja Niemiec pod koniec II wojny światowej kiedy część przywódców uznała przegraną, podczas gdy masy ludzi walczyły do momentu śmierci Hitlera.</a:t>
            </a:r>
          </a:p>
          <a:p>
            <a:r>
              <a:rPr lang="pl-PL" baseline="0" dirty="0" smtClean="0"/>
              <a:t>Warto podkreślić, że jakość rządu przekłada się na morale narodowe. Dobrze rządzone narody maja zazwyczaj wyższe morale. Im silniej społeczeństwo utożsamia się z działaniami i celami swego rządu – zwłaszcza w kwestiach zagranicznych, tym morale narodowe wzrasta i na odwrót. Podziały klasowe, religijne czy rasowe nie sprzyjają poparciu polityki zagranicznej rządu budując niskie morale społeczne.</a:t>
            </a:r>
          </a:p>
          <a:p>
            <a:endParaRPr lang="pl-PL" baseline="0" dirty="0" smtClean="0"/>
          </a:p>
          <a:p>
            <a:r>
              <a:rPr lang="pl-PL" b="1" u="sng" baseline="0" dirty="0" smtClean="0"/>
              <a:t>8. JAKOŚĆ DYPLOMACJI</a:t>
            </a:r>
            <a:r>
              <a:rPr lang="pl-PL" baseline="0" dirty="0" smtClean="0"/>
              <a:t> – najważniejszy zdaniem </a:t>
            </a:r>
            <a:r>
              <a:rPr lang="pl-PL" baseline="0" dirty="0" err="1" smtClean="0"/>
              <a:t>Morgenthaua</a:t>
            </a:r>
            <a:r>
              <a:rPr lang="pl-PL" baseline="0" dirty="0" smtClean="0"/>
              <a:t> czynnik wpływający na potęgę narodu. Dyplomacja musi w pełni wykorzystać znajdujące się w jej dyspozycji potencjał geograficzny, gospodarczy i przemysłowy. W przeciwnym razie osiągnie jedynie krótkoterminowy sukces w realizacji swych celów. Wysoka jakość służby dyplomatycznej zdaniem </a:t>
            </a:r>
            <a:r>
              <a:rPr lang="pl-PL" baseline="0" dirty="0" err="1" smtClean="0"/>
              <a:t>Morgenthaua</a:t>
            </a:r>
            <a:r>
              <a:rPr lang="pl-PL" baseline="0" dirty="0" smtClean="0"/>
              <a:t> działa jak katalizator dla pozostałych składników potęgi państwa.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u="sng" baseline="0" dirty="0" smtClean="0"/>
              <a:t>9. JAKOŚĆ RZĄDU</a:t>
            </a:r>
            <a:r>
              <a:rPr lang="pl-PL" baseline="0" dirty="0" smtClean="0"/>
              <a:t>: </a:t>
            </a:r>
          </a:p>
          <a:p>
            <a:r>
              <a:rPr lang="pl-PL" b="1" baseline="0" dirty="0" smtClean="0"/>
              <a:t>Ad</a:t>
            </a:r>
            <a:r>
              <a:rPr lang="pl-PL" b="1" baseline="0" dirty="0" smtClean="0"/>
              <a:t>. 1 </a:t>
            </a:r>
            <a:r>
              <a:rPr lang="pl-PL" baseline="0" dirty="0" smtClean="0"/>
              <a:t>– rząd powinien wybrać cele i metody polityku zagranicznej z uwzględnieniem potęgi, którą może wykorzystać dla osiągnięcia maksymalnego sukcesu. Państwa, które ustawiają sobie próg zbyt nisko rezygnują z polityki, która znajduje się w ich zasięgu. Te natomiast, które mają zbyt wysokie aspiracje i prowadzą politykę, która w świetle posiadanej potęgi nie ma szans na realizację są skazane na niepowodzenie. 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baseline="0" dirty="0" smtClean="0"/>
              <a:t>Ad. 2 </a:t>
            </a:r>
            <a:r>
              <a:rPr lang="pl-PL" baseline="0" dirty="0" smtClean="0"/>
              <a:t>– rząd musi wypracować równowagę między różnymi elementami potęgi narodowej. W celu prowadzenia skutecznej polityki zagranicznej należy stosować odpowiednią jakość oraz właściwe proporcje omówionych powyżej czynników składających się na potęgę narodową. </a:t>
            </a:r>
          </a:p>
          <a:p>
            <a:r>
              <a:rPr lang="pl-PL" baseline="0" dirty="0" smtClean="0"/>
              <a:t>Przykładem ilustrującym tę zależność jest Wielka Brytania, która poprzez budowę marynarki dzięki której mogła realizować politykę zamorskiej ekspansji zapewniła sobie dopływ brakujących surowców i produktów żywnościowych.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baseline="0" dirty="0" smtClean="0"/>
              <a:t>Ad. 3 </a:t>
            </a:r>
            <a:r>
              <a:rPr lang="pl-PL" baseline="0" dirty="0" smtClean="0"/>
              <a:t>– Skuteczne prowadzenie polityki zagranicznej nie zawsze znajduje przychylne zrozumienie w społeczeństwie. Aprobata opinii publicznej dla polityki rządu jest często wyrazem błędnych przesłanek i złej oceny sytuacji. Sztuką jaką powinien opanować mąż stanu zatem jest umiejętność pogodzenia zasad rozsądnej polityki z żądaniami opinii publicznej. </a:t>
            </a:r>
            <a:r>
              <a:rPr lang="pl-PL" baseline="0" dirty="0" smtClean="0"/>
              <a:t>Podążając za preferencjami </a:t>
            </a:r>
            <a:r>
              <a:rPr lang="pl-PL" baseline="0" dirty="0" smtClean="0"/>
              <a:t>opinii publicznej, rząd </a:t>
            </a:r>
            <a:r>
              <a:rPr lang="pl-PL" baseline="0" dirty="0" smtClean="0"/>
              <a:t>przedkłada krótkotrwałe korzyści polityczne nad trwałe </a:t>
            </a:r>
            <a:r>
              <a:rPr lang="pl-PL" baseline="0" dirty="0" smtClean="0"/>
              <a:t>interesy narodowe.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aseline="0" dirty="0" smtClean="0"/>
              <a:t>Analiza ewolucji potęgi narodowej służy uzyskaniu przybliżonego obraz relacji sił między narodami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u="sng" baseline="0" dirty="0" smtClean="0"/>
              <a:t>PIRAMIDA </a:t>
            </a:r>
            <a:r>
              <a:rPr lang="pl-PL" baseline="0" dirty="0" smtClean="0"/>
              <a:t>– opiera się na stabilnej podstawie geograficznej. Poziom niestabilności wzrasta aż do znajdującego się na szczycie morale narodowego.  Z wyjątkiem geografii wszystkie czynniki zdaniem </a:t>
            </a:r>
            <a:r>
              <a:rPr lang="pl-PL" baseline="0" dirty="0" err="1" smtClean="0"/>
              <a:t>Morgentaua</a:t>
            </a:r>
            <a:r>
              <a:rPr lang="pl-PL" baseline="0" dirty="0" smtClean="0"/>
              <a:t> znajdują się w stanie czynnego ruchu tworząc strumień potęgi narodowej. Zadaniem obserwatora polityki międzynarodowej jest wyznaczanie tego strumienia i składających się na niego prądów, jak również przewidywanie zmian w jego kierunku i prędkości. 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u="sng" baseline="0" dirty="0" smtClean="0"/>
              <a:t>PRZECZUCIA</a:t>
            </a:r>
            <a:r>
              <a:rPr lang="pl-PL" baseline="0" dirty="0" smtClean="0"/>
              <a:t>: trafne oszacowanie przyszłej potęgi jest niemożliwe do wykonania ponieważ nie sposób jest przewidzieć wszystkich ewentualności historii i natury np. katastrof naturalnych, </a:t>
            </a:r>
            <a:r>
              <a:rPr lang="pl-PL" baseline="0" dirty="0" smtClean="0"/>
              <a:t>epidemii</a:t>
            </a:r>
            <a:r>
              <a:rPr lang="pl-PL" baseline="0" dirty="0" smtClean="0"/>
              <a:t>, wynalazków i odkryć. Sukces lub porażka polityki zagranicznej są zatem </a:t>
            </a:r>
            <a:r>
              <a:rPr lang="pl-PL" baseline="0" dirty="0" smtClean="0"/>
              <a:t>wynikiem </a:t>
            </a:r>
            <a:r>
              <a:rPr lang="pl-PL" baseline="0" dirty="0" smtClean="0"/>
              <a:t>dobrych lub złych przeczuć ludzi za nią odpowiedzialnych.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dirty="0" smtClean="0"/>
              <a:t>BŁĘDY OCENY</a:t>
            </a:r>
            <a:r>
              <a:rPr lang="pl-PL" baseline="0" dirty="0" smtClean="0"/>
              <a:t> </a:t>
            </a:r>
            <a:r>
              <a:rPr lang="pl-PL" baseline="0" dirty="0" smtClean="0"/>
              <a:t>potęgi własnej i innych narodów.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baseline="0" dirty="0" smtClean="0"/>
              <a:t>Ad 1 . </a:t>
            </a:r>
            <a:r>
              <a:rPr lang="pl-PL" baseline="0" dirty="0" smtClean="0"/>
              <a:t>W badaniu ewolucji potęgi narodowej posługujemy się serią porównań w odniesieniu do innych państw. Analiza potęgi danego państwa w kategoriach absolutnych jest podstawowym błędem popełnianym w polityce międzynarodowej. Państwo, które znajduje się na szczycie potęgi bezgranicznie wierzy w swoja wyższość, którą może utracić jedynie w wyniku zaniedbania. Supremacja jest tylko w części wynikiem przymiotów państwa, gównie jednak jest wynikiem przymiotów innych państw w porównaniu z jego własnymi. Mylną ocenę potęgi narodowej ilustruje przykład Wielkiej Brytanii, która posiadając niezmienne atuty takie jak wyspiarskie położenie i potężną marynarką obniżyła swoją potęgę na arenie międzynarodowej w obliczu państw posiadających broń nuklearną.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baseline="0" dirty="0" smtClean="0"/>
              <a:t>Ad. 2 </a:t>
            </a:r>
            <a:r>
              <a:rPr lang="pl-PL" baseline="0" dirty="0" smtClean="0"/>
              <a:t>– Dynamika stosunków siły między państwami, która podlega ciągłym zmianom uniemożliwia bezbłędną ocenę polityki międzynarodowej. W celu stworzenia obrazu przyszłości należy wykazać się wyobraźnią i umiejętnym połączeniem wiedzy na temat obecnego stanu rzeczy z </a:t>
            </a:r>
            <a:r>
              <a:rPr lang="pl-PL" baseline="0" dirty="0" smtClean="0"/>
              <a:t>wewnętrznym </a:t>
            </a:r>
            <a:r>
              <a:rPr lang="pl-PL" baseline="0" dirty="0" smtClean="0"/>
              <a:t>przeczuciem co do jego ewolucji.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="1" baseline="0" dirty="0" smtClean="0"/>
              <a:t>AD. 3 </a:t>
            </a:r>
            <a:r>
              <a:rPr lang="pl-PL" baseline="0" dirty="0" smtClean="0"/>
              <a:t>Przykład 3 zostanie omówiony na przykładzie geopolityki, nacjonalizmu i </a:t>
            </a:r>
            <a:r>
              <a:rPr lang="pl-PL" baseline="0" dirty="0" smtClean="0"/>
              <a:t>militaryzmu.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u="sng" dirty="0" smtClean="0"/>
              <a:t>GEOPOLITYKA</a:t>
            </a:r>
            <a:r>
              <a:rPr lang="pl-PL" dirty="0" smtClean="0"/>
              <a:t> </a:t>
            </a:r>
            <a:r>
              <a:rPr lang="pl-PL" dirty="0" smtClean="0"/>
              <a:t>jest próba zrozumienia problemu potęgi</a:t>
            </a:r>
            <a:r>
              <a:rPr lang="pl-PL" baseline="0" dirty="0" smtClean="0"/>
              <a:t> narodowej z punktu widzenia geografii. Wyznacznikiem potęgi narodowej staje się zatem położenie geograficzne.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51555-EBDC-4258-A2D6-2A8EC9165DF9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919BF-5105-487A-AFAB-CE1B858077AF}" type="datetimeFigureOut">
              <a:rPr lang="pl-PL" smtClean="0"/>
              <a:pPr/>
              <a:t>2010-09-25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42E5A-D02F-4D43-A439-BA2C3C63C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Hans J. </a:t>
            </a:r>
            <a:r>
              <a:rPr lang="pl-PL" b="1" dirty="0" err="1" smtClean="0"/>
              <a:t>Morgenthau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Polityka między narodami</a:t>
            </a:r>
          </a:p>
          <a:p>
            <a:r>
              <a:rPr lang="pl-PL" dirty="0" smtClean="0"/>
              <a:t>Walka o potęgę i pokój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Typowe </a:t>
            </a:r>
            <a:r>
              <a:rPr lang="pl-PL" b="1" dirty="0" smtClean="0"/>
              <a:t>błędy oceny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Nieskorelowanie potęgi jednego państwa z potęgą innych państw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Nieskorelowanie rzeczywistej potęgi w danym momencie z potencjalną potęga w przyszłości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Przypisanie znaczenia jednemu z czynników przy pominięciu pozostałych</a:t>
            </a:r>
          </a:p>
          <a:p>
            <a:endParaRPr lang="pl-PL" dirty="0" smtClean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GEOPOLITYKA</a:t>
            </a:r>
          </a:p>
          <a:p>
            <a:endParaRPr lang="pl-PL" b="1" dirty="0" smtClean="0"/>
          </a:p>
          <a:p>
            <a:r>
              <a:rPr lang="pl-PL" dirty="0" smtClean="0"/>
              <a:t>Czynnik geografii determinuje potęgę i los państw</a:t>
            </a:r>
          </a:p>
          <a:p>
            <a:r>
              <a:rPr lang="pl-PL" dirty="0" smtClean="0"/>
              <a:t>Podstawowa koncepcja : </a:t>
            </a:r>
            <a:r>
              <a:rPr lang="pl-PL" b="1" dirty="0" smtClean="0"/>
              <a:t>przestrzeń</a:t>
            </a:r>
          </a:p>
          <a:p>
            <a:r>
              <a:rPr lang="pl-PL" dirty="0" smtClean="0"/>
              <a:t>Przestrzeń </a:t>
            </a:r>
            <a:r>
              <a:rPr lang="pl-PL" dirty="0" smtClean="0"/>
              <a:t>jest statyczna, jednak zamieszkujące ją ludy są </a:t>
            </a:r>
            <a:r>
              <a:rPr lang="pl-PL" dirty="0" smtClean="0"/>
              <a:t>dynamiczne</a:t>
            </a:r>
          </a:p>
          <a:p>
            <a:r>
              <a:rPr lang="pl-PL" dirty="0" smtClean="0"/>
              <a:t>Ludy </a:t>
            </a:r>
            <a:r>
              <a:rPr lang="pl-PL" dirty="0" smtClean="0"/>
              <a:t>podejmuję ekspansję drogą podboju przestrzeni </a:t>
            </a:r>
            <a:endParaRPr lang="pl-PL" dirty="0" smtClean="0"/>
          </a:p>
          <a:p>
            <a:r>
              <a:rPr lang="pl-PL" dirty="0" smtClean="0"/>
              <a:t>Potęga </a:t>
            </a:r>
            <a:r>
              <a:rPr lang="pl-PL" dirty="0" smtClean="0"/>
              <a:t>państw jest zatem funkcją wzajemnych relacji podbitych terytoriów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9011344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NACJONALIZM</a:t>
            </a:r>
          </a:p>
          <a:p>
            <a:endParaRPr lang="pl-PL" b="1" dirty="0" smtClean="0"/>
          </a:p>
          <a:p>
            <a:r>
              <a:rPr lang="pl-PL" dirty="0" smtClean="0"/>
              <a:t>Najważniejsze zadanie państwa: zachowanie charakteru </a:t>
            </a:r>
            <a:r>
              <a:rPr lang="pl-PL" dirty="0" smtClean="0"/>
              <a:t>narodu</a:t>
            </a:r>
          </a:p>
          <a:p>
            <a:r>
              <a:rPr lang="pl-PL" dirty="0" smtClean="0"/>
              <a:t>Postulat </a:t>
            </a:r>
            <a:r>
              <a:rPr lang="pl-PL" dirty="0" smtClean="0"/>
              <a:t>: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„ Jeden naród – jedno </a:t>
            </a:r>
            <a:r>
              <a:rPr lang="pl-PL" i="1" dirty="0" smtClean="0"/>
              <a:t>państwo”</a:t>
            </a:r>
          </a:p>
          <a:p>
            <a:pPr>
              <a:buNone/>
            </a:pPr>
            <a:endParaRPr lang="pl-PL" i="1" dirty="0" smtClean="0"/>
          </a:p>
          <a:p>
            <a:r>
              <a:rPr lang="pl-PL" dirty="0" smtClean="0"/>
              <a:t>Ideał</a:t>
            </a:r>
            <a:r>
              <a:rPr lang="pl-PL" dirty="0" smtClean="0"/>
              <a:t>:  państwo </a:t>
            </a:r>
            <a:r>
              <a:rPr lang="pl-PL" dirty="0" smtClean="0"/>
              <a:t>narodowe</a:t>
            </a:r>
          </a:p>
          <a:p>
            <a:r>
              <a:rPr lang="pl-PL" b="1" dirty="0" smtClean="0"/>
              <a:t>Homogeniczność </a:t>
            </a:r>
            <a:r>
              <a:rPr lang="pl-PL" b="1" dirty="0" smtClean="0"/>
              <a:t>narodu i czystość rasy </a:t>
            </a:r>
            <a:r>
              <a:rPr lang="pl-PL" dirty="0" smtClean="0"/>
              <a:t>– istota potęgi </a:t>
            </a:r>
            <a:r>
              <a:rPr lang="pl-PL" dirty="0" smtClean="0"/>
              <a:t>narodowej</a:t>
            </a:r>
          </a:p>
          <a:p>
            <a:r>
              <a:rPr lang="pl-PL" dirty="0" smtClean="0"/>
              <a:t>Mniejszości </a:t>
            </a:r>
            <a:r>
              <a:rPr lang="pl-PL" dirty="0" smtClean="0"/>
              <a:t>narodowe należy wchłonąć lub </a:t>
            </a:r>
            <a:r>
              <a:rPr lang="pl-PL" dirty="0" smtClean="0"/>
              <a:t>usunąć</a:t>
            </a:r>
          </a:p>
          <a:p>
            <a:r>
              <a:rPr lang="pl-PL" dirty="0" smtClean="0"/>
              <a:t>Uwielbienie charakteru narodowego – predestynacja do panowania nad światem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MILITARYZM</a:t>
            </a:r>
          </a:p>
          <a:p>
            <a:r>
              <a:rPr lang="pl-PL" dirty="0" smtClean="0"/>
              <a:t>Potęga </a:t>
            </a:r>
            <a:r>
              <a:rPr lang="pl-PL" dirty="0" smtClean="0"/>
              <a:t>narodu sprowadza się do siły </a:t>
            </a:r>
            <a:r>
              <a:rPr lang="pl-PL" dirty="0" smtClean="0"/>
              <a:t>militarnej</a:t>
            </a:r>
            <a:endParaRPr lang="pl-PL" dirty="0" smtClean="0"/>
          </a:p>
        </p:txBody>
      </p:sp>
      <p:pic>
        <p:nvPicPr>
          <p:cNvPr id="41986" name="Picture 2" descr="http://www.pomorze1939.friko.pl/u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815768"/>
            <a:ext cx="1872208" cy="2824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Równowaga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pl-PL" dirty="0" smtClean="0"/>
              <a:t>Równowaga sił i polityka zmierzająca do jej utrzymania oznacza </a:t>
            </a:r>
            <a:r>
              <a:rPr lang="pl-PL" b="1" dirty="0" smtClean="0"/>
              <a:t>stabilność</a:t>
            </a:r>
            <a:r>
              <a:rPr lang="pl-PL" dirty="0" smtClean="0"/>
              <a:t> w systemie złożonym z suwerennych </a:t>
            </a:r>
            <a:r>
              <a:rPr lang="pl-PL" dirty="0" smtClean="0"/>
              <a:t>państw</a:t>
            </a:r>
          </a:p>
          <a:p>
            <a:endParaRPr lang="pl-PL" dirty="0" smtClean="0"/>
          </a:p>
          <a:p>
            <a:r>
              <a:rPr lang="pl-PL" dirty="0" smtClean="0"/>
              <a:t>Stabilność utrzymywana jest dzięki </a:t>
            </a:r>
            <a:r>
              <a:rPr lang="pl-PL" b="1" dirty="0" smtClean="0"/>
              <a:t>równowadze wszystkich elementów systemu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Walka o potęgę na arenie międzynarodowej może przebiegać według dwóch wzorów</a:t>
            </a:r>
          </a:p>
          <a:p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Wzór bezpośredniej opozycji</a:t>
            </a:r>
          </a:p>
          <a:p>
            <a:pPr marL="514350" indent="-514350">
              <a:buAutoNum type="arabicPeriod"/>
            </a:pPr>
            <a:r>
              <a:rPr lang="pl-PL" dirty="0" smtClean="0"/>
              <a:t>Wzór współzawodnictwa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Wzór bezpośredniej opozycji</a:t>
            </a:r>
          </a:p>
          <a:p>
            <a:pPr marL="514350" indent="-514350">
              <a:buAutoNum type="arabicPeriod"/>
            </a:pPr>
            <a:endParaRPr lang="pl-PL" dirty="0" smtClean="0"/>
          </a:p>
          <a:p>
            <a:r>
              <a:rPr lang="pl-PL" sz="2400" dirty="0" smtClean="0"/>
              <a:t>Polega na bezpośredniej opozycji między państwem, które chce ustanowić swą potęgę, a państwem, które odmawia podporządkowania</a:t>
            </a:r>
          </a:p>
          <a:p>
            <a:endParaRPr lang="pl-PL" sz="2400" dirty="0" smtClean="0"/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	</a:t>
            </a:r>
            <a:r>
              <a:rPr lang="pl-PL" dirty="0" smtClean="0"/>
              <a:t>	       </a:t>
            </a:r>
            <a:r>
              <a:rPr lang="pl-PL" dirty="0" smtClean="0"/>
              <a:t>	→ 	← </a:t>
            </a:r>
            <a:r>
              <a:rPr lang="pl-PL" dirty="0" smtClean="0"/>
              <a:t>		</a:t>
            </a:r>
          </a:p>
          <a:p>
            <a:endParaRPr lang="pl-PL" dirty="0" smtClean="0"/>
          </a:p>
          <a:p>
            <a:r>
              <a:rPr lang="pl-PL" sz="2400" dirty="0" smtClean="0"/>
              <a:t>W</a:t>
            </a:r>
            <a:r>
              <a:rPr lang="pl-PL" sz="2400" dirty="0" smtClean="0"/>
              <a:t>ewnętrzna </a:t>
            </a:r>
            <a:r>
              <a:rPr lang="pl-PL" sz="2400" dirty="0" smtClean="0"/>
              <a:t>sprzeczność równowagi </a:t>
            </a:r>
            <a:r>
              <a:rPr lang="pl-PL" sz="2400" dirty="0" smtClean="0"/>
              <a:t>sił </a:t>
            </a:r>
            <a:endParaRPr lang="pl-PL" sz="2400" dirty="0" smtClean="0"/>
          </a:p>
          <a:p>
            <a:r>
              <a:rPr lang="pl-PL" sz="2400" dirty="0" smtClean="0"/>
              <a:t>Równowaga sił jest niestabilna i </a:t>
            </a:r>
            <a:r>
              <a:rPr lang="pl-PL" sz="2400" dirty="0" smtClean="0"/>
              <a:t>dynamiczna</a:t>
            </a:r>
            <a:endParaRPr lang="pl-PL" dirty="0" smtClean="0"/>
          </a:p>
        </p:txBody>
      </p:sp>
      <p:sp>
        <p:nvSpPr>
          <p:cNvPr id="5" name="Elipsa 4"/>
          <p:cNvSpPr/>
          <p:nvPr/>
        </p:nvSpPr>
        <p:spPr>
          <a:xfrm>
            <a:off x="3851920" y="4077072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1187624" y="4077072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2. Wzory współzawodnictwa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Zabezpieczenie niepodległości C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1979712" y="4509120"/>
            <a:ext cx="100811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3491880" y="2924944"/>
            <a:ext cx="936104" cy="64807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</a:t>
            </a:r>
            <a:endParaRPr lang="pl-PL" dirty="0"/>
          </a:p>
        </p:txBody>
      </p:sp>
      <p:cxnSp>
        <p:nvCxnSpPr>
          <p:cNvPr id="9" name="Łącznik prosty ze strzałką 8"/>
          <p:cNvCxnSpPr/>
          <p:nvPr/>
        </p:nvCxnSpPr>
        <p:spPr>
          <a:xfrm rot="5400000" flipH="1" flipV="1">
            <a:off x="2627784" y="357301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rot="10800000">
            <a:off x="4499992" y="3645024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3059832" y="479715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>
            <a:off x="3995936" y="4797152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a 27"/>
          <p:cNvSpPr/>
          <p:nvPr/>
        </p:nvSpPr>
        <p:spPr>
          <a:xfrm>
            <a:off x="5076056" y="4509120"/>
            <a:ext cx="100811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Zagrożenie niepodległości C przez A</a:t>
            </a: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827584" y="4221088"/>
            <a:ext cx="14401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5" name="Elipsa 4"/>
          <p:cNvSpPr/>
          <p:nvPr/>
        </p:nvSpPr>
        <p:spPr>
          <a:xfrm>
            <a:off x="4788024" y="4365104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3203848" y="2852936"/>
            <a:ext cx="1080120" cy="576064"/>
          </a:xfrm>
          <a:prstGeom prst="ellipse">
            <a:avLst/>
          </a:prstGeom>
          <a:solidFill>
            <a:schemeClr val="bg2">
              <a:lumMod val="50000"/>
            </a:schemeClr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</a:t>
            </a:r>
            <a:endParaRPr lang="pl-PL" dirty="0"/>
          </a:p>
        </p:txBody>
      </p:sp>
      <p:cxnSp>
        <p:nvCxnSpPr>
          <p:cNvPr id="12" name="Łącznik prosty ze strzałką 11"/>
          <p:cNvCxnSpPr/>
          <p:nvPr/>
        </p:nvCxnSpPr>
        <p:spPr>
          <a:xfrm rot="10800000">
            <a:off x="4644008" y="4005064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2339752" y="4797152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 flipV="1">
            <a:off x="3779912" y="4788767"/>
            <a:ext cx="855712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Łuk 16"/>
          <p:cNvSpPr/>
          <p:nvPr/>
        </p:nvSpPr>
        <p:spPr>
          <a:xfrm>
            <a:off x="611560" y="2636912"/>
            <a:ext cx="2736304" cy="1800200"/>
          </a:xfrm>
          <a:prstGeom prst="arc">
            <a:avLst>
              <a:gd name="adj1" fmla="val 20962911"/>
              <a:gd name="adj2" fmla="val 58266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4067944" y="357301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 zyskuje gwarancję bezpieczeństwa dzięki przewadze B</a:t>
            </a: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1187624" y="4725144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5" name="Elipsa 4"/>
          <p:cNvSpPr/>
          <p:nvPr/>
        </p:nvSpPr>
        <p:spPr>
          <a:xfrm>
            <a:off x="4716016" y="4509120"/>
            <a:ext cx="165618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195736" y="5085184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>
            <a:off x="3563888" y="5085184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rot="5400000" flipH="1" flipV="1">
            <a:off x="1763688" y="3933056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/>
          <p:nvPr/>
        </p:nvSpPr>
        <p:spPr>
          <a:xfrm>
            <a:off x="3851920" y="3429000"/>
            <a:ext cx="936104" cy="64807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</a:t>
            </a:r>
            <a:endParaRPr lang="pl-PL" dirty="0"/>
          </a:p>
        </p:txBody>
      </p:sp>
      <p:cxnSp>
        <p:nvCxnSpPr>
          <p:cNvPr id="18" name="Łącznik prosty ze strzałką 17"/>
          <p:cNvCxnSpPr/>
          <p:nvPr/>
        </p:nvCxnSpPr>
        <p:spPr>
          <a:xfrm rot="10800000">
            <a:off x="2483768" y="3861048"/>
            <a:ext cx="25922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Potęga narodowa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Składniki potęgi narodowej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Ewolucja potęgi narodowej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Równowaga sił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Wzory równowagi sił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Struktura równowagi sił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Wzory równowagi sił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 zyskuje trwałą gwarancję bezpieczeństwa jeśli państwo A przeniesie swoją uwagę na państwo D</a:t>
            </a:r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2267744" y="4365104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4067944" y="3356992"/>
            <a:ext cx="936104" cy="72008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</a:t>
            </a:r>
            <a:endParaRPr lang="pl-PL" dirty="0"/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419872" y="4509120"/>
            <a:ext cx="9713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rot="10800000">
            <a:off x="4572002" y="4509120"/>
            <a:ext cx="8640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3059832" y="5157192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 flipV="1">
            <a:off x="5148064" y="5229200"/>
            <a:ext cx="39529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a 20"/>
          <p:cNvSpPr/>
          <p:nvPr/>
        </p:nvSpPr>
        <p:spPr>
          <a:xfrm>
            <a:off x="4067944" y="5373216"/>
            <a:ext cx="1080120" cy="7200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D</a:t>
            </a:r>
            <a:endParaRPr lang="pl-PL" dirty="0"/>
          </a:p>
        </p:txBody>
      </p:sp>
      <p:sp>
        <p:nvSpPr>
          <p:cNvPr id="27" name="Elipsa 26"/>
          <p:cNvSpPr/>
          <p:nvPr/>
        </p:nvSpPr>
        <p:spPr>
          <a:xfrm>
            <a:off x="5436096" y="4293096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pl-PL" b="1" dirty="0" smtClean="0"/>
              <a:t>	</a:t>
            </a:r>
            <a:r>
              <a:rPr lang="pl-PL" b="1" i="1" dirty="0" smtClean="0">
                <a:solidFill>
                  <a:srgbClr val="FF0000"/>
                </a:solidFill>
              </a:rPr>
              <a:t>Dziel i rządź</a:t>
            </a:r>
            <a:endParaRPr lang="pl-PL" b="1" i="1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/>
            <a:r>
              <a:rPr lang="pl-PL" dirty="0" smtClean="0"/>
              <a:t> polityka rekompensat </a:t>
            </a:r>
          </a:p>
          <a:p>
            <a:pPr marL="514350" indent="-514350"/>
            <a:r>
              <a:rPr lang="pl-PL" dirty="0" smtClean="0"/>
              <a:t>w</a:t>
            </a:r>
            <a:r>
              <a:rPr lang="pl-PL" dirty="0" smtClean="0"/>
              <a:t>yścig zbrojeń lub rozbrojenie</a:t>
            </a:r>
          </a:p>
          <a:p>
            <a:pPr marL="514350" indent="-514350"/>
            <a:r>
              <a:rPr lang="pl-PL" dirty="0" smtClean="0"/>
              <a:t>p</a:t>
            </a:r>
            <a:r>
              <a:rPr lang="pl-PL" dirty="0" smtClean="0"/>
              <a:t>olityka sojuszy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1.	Polityka rekompensat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Powszechnie stosowana w XVIII i XIX w. </a:t>
            </a:r>
          </a:p>
          <a:p>
            <a:r>
              <a:rPr lang="pl-PL" dirty="0" smtClean="0"/>
              <a:t>Traktat utrechcki 1713 r.</a:t>
            </a:r>
          </a:p>
          <a:p>
            <a:r>
              <a:rPr lang="pl-PL" dirty="0" smtClean="0"/>
              <a:t>Podział na strefy wpływów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2. Wyścig zbrojeń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Podstawowy element utrzymania równowagi sił</a:t>
            </a:r>
          </a:p>
          <a:p>
            <a:r>
              <a:rPr lang="pl-PL" dirty="0" smtClean="0"/>
              <a:t>Następstwo : wzrastające wydatki wojskowe oraz narastający strach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2. Polityka sojuszy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Nieodłączny element równowagi sił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/>
              <a:t>w ramach systemu złożonego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/>
              <a:t>z wielu państw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861048"/>
            <a:ext cx="172819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Podział sojuszy:</a:t>
            </a:r>
          </a:p>
          <a:p>
            <a:endParaRPr lang="pl-PL" dirty="0" smtClean="0"/>
          </a:p>
          <a:p>
            <a:pPr marL="971550" lvl="1" indent="-514350">
              <a:buAutoNum type="arabicPeriod"/>
            </a:pPr>
            <a:r>
              <a:rPr lang="pl-PL" dirty="0" smtClean="0"/>
              <a:t>Służące </a:t>
            </a:r>
            <a:r>
              <a:rPr lang="pl-PL" dirty="0" smtClean="0"/>
              <a:t>wspólnym, komplementarnym </a:t>
            </a:r>
            <a:r>
              <a:rPr lang="pl-PL" dirty="0" smtClean="0"/>
              <a:t>lub ideologicznym interesom lub politykom</a:t>
            </a:r>
          </a:p>
          <a:p>
            <a:pPr marL="971550" lvl="1" indent="-514350">
              <a:buAutoNum type="arabicPeriod"/>
            </a:pPr>
            <a:r>
              <a:rPr lang="pl-PL" dirty="0" smtClean="0"/>
              <a:t>Wzajemne lub jednostronne</a:t>
            </a:r>
          </a:p>
          <a:p>
            <a:pPr marL="971550" lvl="1" indent="-514350">
              <a:buAutoNum type="arabicPeriod"/>
            </a:pPr>
            <a:r>
              <a:rPr lang="pl-PL" dirty="0" smtClean="0"/>
              <a:t>Ogólne i ograniczone</a:t>
            </a:r>
          </a:p>
          <a:p>
            <a:pPr marL="971550" lvl="1" indent="-514350">
              <a:buAutoNum type="arabicPeriod"/>
            </a:pPr>
            <a:r>
              <a:rPr lang="pl-PL" dirty="0" smtClean="0"/>
              <a:t>Tymczasowe i trwałe</a:t>
            </a:r>
          </a:p>
          <a:p>
            <a:pPr marL="971550" lvl="1" indent="-514350">
              <a:buAutoNum type="arabicPeriod"/>
            </a:pPr>
            <a:r>
              <a:rPr lang="pl-PL" dirty="0" smtClean="0"/>
              <a:t>Funkcjonujące i niefunkcjonujące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osiągnięcia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Sojusze a dominacja światowa</a:t>
            </a:r>
          </a:p>
          <a:p>
            <a:r>
              <a:rPr lang="pl-PL" dirty="0" smtClean="0"/>
              <a:t>Równowaga sił jest następstwem walki o potęgę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755576" y="4293096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</a:t>
            </a:r>
            <a:endParaRPr lang="pl-PL" dirty="0"/>
          </a:p>
        </p:txBody>
      </p:sp>
      <p:sp>
        <p:nvSpPr>
          <p:cNvPr id="5" name="Elipsa 4"/>
          <p:cNvSpPr/>
          <p:nvPr/>
        </p:nvSpPr>
        <p:spPr>
          <a:xfrm>
            <a:off x="5004048" y="4365104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2411760" y="3356992"/>
            <a:ext cx="936104" cy="576064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</a:t>
            </a:r>
            <a:endParaRPr lang="pl-PL" dirty="0"/>
          </a:p>
        </p:txBody>
      </p:sp>
      <p:cxnSp>
        <p:nvCxnSpPr>
          <p:cNvPr id="9" name="Łącznik prosty ze strzałką 8"/>
          <p:cNvCxnSpPr>
            <a:stCxn id="6" idx="4"/>
          </p:cNvCxnSpPr>
          <p:nvPr/>
        </p:nvCxnSpPr>
        <p:spPr>
          <a:xfrm rot="16200000" flipH="1">
            <a:off x="2717794" y="4095074"/>
            <a:ext cx="64807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rot="10800000">
            <a:off x="3851920" y="3933056"/>
            <a:ext cx="129614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2123728" y="479715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>
            <a:off x="3563888" y="4869160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a 20"/>
          <p:cNvSpPr/>
          <p:nvPr/>
        </p:nvSpPr>
        <p:spPr>
          <a:xfrm>
            <a:off x="1403648" y="5445224"/>
            <a:ext cx="93610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D</a:t>
            </a:r>
            <a:endParaRPr lang="pl-PL" dirty="0"/>
          </a:p>
        </p:txBody>
      </p:sp>
      <p:sp>
        <p:nvSpPr>
          <p:cNvPr id="14" name="Elipsa 13"/>
          <p:cNvSpPr/>
          <p:nvPr/>
        </p:nvSpPr>
        <p:spPr>
          <a:xfrm>
            <a:off x="2483768" y="5805264"/>
            <a:ext cx="936104" cy="90872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</a:t>
            </a:r>
            <a:endParaRPr lang="pl-PL" dirty="0"/>
          </a:p>
        </p:txBody>
      </p:sp>
      <p:cxnSp>
        <p:nvCxnSpPr>
          <p:cNvPr id="31" name="Łącznik prosty ze strzałką 30"/>
          <p:cNvCxnSpPr/>
          <p:nvPr/>
        </p:nvCxnSpPr>
        <p:spPr>
          <a:xfrm rot="10800000" flipV="1">
            <a:off x="4067944" y="5589240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/>
          <p:nvPr/>
        </p:nvCxnSpPr>
        <p:spPr>
          <a:xfrm rot="10800000" flipV="1">
            <a:off x="3779912" y="5301208"/>
            <a:ext cx="9361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 flipV="1">
            <a:off x="2339752" y="4941168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/>
          <p:cNvCxnSpPr/>
          <p:nvPr/>
        </p:nvCxnSpPr>
        <p:spPr>
          <a:xfrm rot="5400000" flipH="1" flipV="1">
            <a:off x="2771800" y="5373216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l-PL" dirty="0" smtClean="0"/>
              <a:t>Równo- WAGA </a:t>
            </a:r>
            <a:r>
              <a:rPr lang="pl-PL" dirty="0" smtClean="0"/>
              <a:t>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86916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System składa się z </a:t>
            </a:r>
            <a:r>
              <a:rPr lang="pl-PL" b="1" dirty="0" smtClean="0"/>
              <a:t>dwóch szal</a:t>
            </a:r>
            <a:r>
              <a:rPr lang="pl-PL" dirty="0" smtClean="0"/>
              <a:t>, na których lokują się państwa utożsamiane z taką samą polityką zagraniczną.</a:t>
            </a:r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System składa się z </a:t>
            </a:r>
            <a:r>
              <a:rPr lang="pl-PL" b="1" dirty="0" smtClean="0"/>
              <a:t>dwóch sza</a:t>
            </a:r>
            <a:r>
              <a:rPr lang="pl-PL" dirty="0" smtClean="0"/>
              <a:t>l i trzeciego elementu: </a:t>
            </a:r>
            <a:r>
              <a:rPr lang="pl-PL" b="1" i="1" dirty="0" smtClean="0"/>
              <a:t>balansu</a:t>
            </a:r>
            <a:r>
              <a:rPr lang="pl-PL" i="1" dirty="0" smtClean="0"/>
              <a:t>, </a:t>
            </a:r>
            <a:r>
              <a:rPr lang="pl-PL" dirty="0" smtClean="0"/>
              <a:t>którego celem jest utrzymanie równowagi</a:t>
            </a:r>
            <a:r>
              <a:rPr lang="pl-PL" i="1" dirty="0" smtClean="0"/>
              <a:t>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76672"/>
            <a:ext cx="1872208" cy="189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Równo- WAGA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i="1" dirty="0" smtClean="0"/>
          </a:p>
          <a:p>
            <a:r>
              <a:rPr lang="pl-PL" i="1" dirty="0" smtClean="0"/>
              <a:t>Balans </a:t>
            </a:r>
            <a:r>
              <a:rPr lang="pl-PL" dirty="0" smtClean="0"/>
              <a:t>lub tzw. </a:t>
            </a:r>
            <a:r>
              <a:rPr lang="pl-PL" b="1" i="1" dirty="0" smtClean="0"/>
              <a:t>języczek u wagi </a:t>
            </a:r>
            <a:r>
              <a:rPr lang="pl-PL" dirty="0" smtClean="0"/>
              <a:t>jest najpotężniejszym czynnikiem w polityce </a:t>
            </a:r>
            <a:r>
              <a:rPr lang="pl-PL" dirty="0" smtClean="0"/>
              <a:t>międzynarodowe</a:t>
            </a:r>
            <a:r>
              <a:rPr lang="pl-PL" dirty="0" smtClean="0"/>
              <a:t>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równowagi sił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Równowaga sił składa się z powiązanych wzajemnie </a:t>
            </a:r>
            <a:r>
              <a:rPr lang="pl-PL" b="1" dirty="0" smtClean="0"/>
              <a:t>podsystemów</a:t>
            </a:r>
            <a:r>
              <a:rPr lang="pl-PL" dirty="0" smtClean="0"/>
              <a:t>, utrzymujących w swym obrębie własną równowagę sił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Dominująca </a:t>
            </a:r>
            <a:r>
              <a:rPr lang="pl-PL" i="1" dirty="0" smtClean="0"/>
              <a:t>równowaga</a:t>
            </a:r>
            <a:r>
              <a:rPr lang="pl-PL" dirty="0" smtClean="0"/>
              <a:t> → </a:t>
            </a:r>
            <a:r>
              <a:rPr lang="pl-PL" i="1" dirty="0" smtClean="0"/>
              <a:t>systemy lokalne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Potęga narodowa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/>
              <a:t>Naród</a:t>
            </a:r>
            <a:r>
              <a:rPr lang="pl-PL" sz="2000" dirty="0" smtClean="0"/>
              <a:t>:</a:t>
            </a:r>
          </a:p>
          <a:p>
            <a:endParaRPr lang="pl-PL" sz="2000" dirty="0" smtClean="0"/>
          </a:p>
          <a:p>
            <a:pPr lvl="1">
              <a:buNone/>
            </a:pPr>
            <a:r>
              <a:rPr lang="pl-PL" sz="2000" dirty="0" smtClean="0"/>
              <a:t>1. byt empiryczny</a:t>
            </a:r>
          </a:p>
          <a:p>
            <a:pPr lvl="1">
              <a:buNone/>
            </a:pPr>
            <a:r>
              <a:rPr lang="pl-PL" sz="2000" dirty="0" smtClean="0"/>
              <a:t>2. prowadzi politykę zagraniczną za pośrednictwem państwa</a:t>
            </a:r>
          </a:p>
          <a:p>
            <a:pPr lvl="1">
              <a:buNone/>
            </a:pPr>
            <a:endParaRPr lang="pl-PL" sz="2000" dirty="0" smtClean="0"/>
          </a:p>
          <a:p>
            <a:r>
              <a:rPr lang="pl-PL" sz="2000" b="1" dirty="0" smtClean="0"/>
              <a:t>Nowoczesny nacjonalizm</a:t>
            </a:r>
            <a:r>
              <a:rPr lang="pl-PL" sz="2000" dirty="0" smtClean="0"/>
              <a:t> - jednostki identyfikują się z potęgą i polityką narodu </a:t>
            </a:r>
          </a:p>
          <a:p>
            <a:endParaRPr lang="pl-PL" sz="2000" dirty="0" smtClean="0"/>
          </a:p>
          <a:p>
            <a:r>
              <a:rPr lang="pl-PL" sz="2000" b="1" dirty="0"/>
              <a:t>N</a:t>
            </a:r>
            <a:r>
              <a:rPr lang="pl-PL" sz="2000" b="1" dirty="0" smtClean="0"/>
              <a:t>ormy </a:t>
            </a:r>
            <a:r>
              <a:rPr lang="pl-PL" sz="2000" dirty="0" smtClean="0"/>
              <a:t>postępowania</a:t>
            </a:r>
            <a:r>
              <a:rPr lang="pl-PL" sz="2000" b="1" dirty="0" smtClean="0"/>
              <a:t> </a:t>
            </a:r>
            <a:r>
              <a:rPr lang="pl-PL" sz="2000" dirty="0" smtClean="0"/>
              <a:t>i rozwiązania instytucjonalne ograniczają jednostkowe dążenie do władzy</a:t>
            </a:r>
          </a:p>
          <a:p>
            <a:endParaRPr lang="pl-PL" sz="2000" dirty="0" smtClean="0"/>
          </a:p>
          <a:p>
            <a:r>
              <a:rPr lang="pl-PL" sz="2000" dirty="0"/>
              <a:t>J</a:t>
            </a:r>
            <a:r>
              <a:rPr lang="pl-PL" sz="2000" baseline="0" dirty="0" smtClean="0"/>
              <a:t>ednostki identyfikują się z </a:t>
            </a:r>
            <a:r>
              <a:rPr lang="pl-PL" sz="2000" b="1" baseline="0" dirty="0" smtClean="0"/>
              <a:t>aspiracjami</a:t>
            </a:r>
            <a:r>
              <a:rPr lang="pl-PL" sz="2000" baseline="0" dirty="0" smtClean="0"/>
              <a:t> do potęgi swojego narodu</a:t>
            </a:r>
          </a:p>
          <a:p>
            <a:endParaRPr lang="pl-PL" sz="2000" dirty="0" smtClean="0"/>
          </a:p>
          <a:p>
            <a:r>
              <a:rPr lang="pl-PL" sz="2000" b="1" dirty="0" smtClean="0"/>
              <a:t>Symbole narodowe </a:t>
            </a:r>
            <a:r>
              <a:rPr lang="pl-PL" sz="2000" dirty="0" smtClean="0"/>
              <a:t>– instrumenty  identyfikacji jednostki z potęgą narodu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	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/>
              <a:t>		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/>
              <a:t>		</a:t>
            </a:r>
            <a:r>
              <a:rPr lang="pl-PL" sz="4800" dirty="0" smtClean="0"/>
              <a:t>	Dziękuję </a:t>
            </a:r>
            <a:r>
              <a:rPr lang="pl-PL" sz="4800" dirty="0" smtClean="0">
                <a:sym typeface="Wingdings" pitchFamily="2" charset="2"/>
              </a:rPr>
              <a:t> </a:t>
            </a:r>
            <a:r>
              <a:rPr lang="pl-PL" sz="4800" dirty="0" smtClean="0"/>
              <a:t> </a:t>
            </a:r>
            <a:endParaRPr lang="pl-PL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Geografia </a:t>
            </a:r>
            <a:r>
              <a:rPr lang="pl-PL" i="1" dirty="0" smtClean="0">
                <a:solidFill>
                  <a:schemeClr val="accent2"/>
                </a:solidFill>
              </a:rPr>
              <a:t>	</a:t>
            </a:r>
          </a:p>
          <a:p>
            <a:pPr marL="514350" indent="-514350">
              <a:buNone/>
            </a:pPr>
            <a:r>
              <a:rPr lang="pl-PL" i="1" dirty="0" smtClean="0">
                <a:solidFill>
                  <a:schemeClr val="accent2"/>
                </a:solidFill>
              </a:rPr>
              <a:t>	</a:t>
            </a:r>
            <a:r>
              <a:rPr lang="pl-PL" sz="2600" i="1" dirty="0" smtClean="0">
                <a:solidFill>
                  <a:schemeClr val="accent2"/>
                </a:solidFill>
              </a:rPr>
              <a:t>Naturalna granica</a:t>
            </a:r>
          </a:p>
          <a:p>
            <a:pPr marL="514350" indent="-514350">
              <a:buAutoNum type="arabicPeriod" startAt="2"/>
            </a:pPr>
            <a:r>
              <a:rPr lang="pl-PL" dirty="0" smtClean="0"/>
              <a:t>Zasoby naturalne:</a:t>
            </a:r>
          </a:p>
          <a:p>
            <a:pPr marL="1314450" lvl="2" indent="-514350"/>
            <a:r>
              <a:rPr lang="pl-PL" dirty="0" smtClean="0"/>
              <a:t>żywność</a:t>
            </a:r>
          </a:p>
          <a:p>
            <a:pPr marL="1314450" lvl="2" indent="-514350"/>
            <a:r>
              <a:rPr lang="pl-PL" dirty="0" smtClean="0"/>
              <a:t>Surowce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sz="2600" i="1" dirty="0" smtClean="0">
                <a:solidFill>
                  <a:schemeClr val="accent2"/>
                </a:solidFill>
              </a:rPr>
              <a:t>Samowystarczalność</a:t>
            </a:r>
          </a:p>
          <a:p>
            <a:pPr marL="514350" indent="-514350">
              <a:buAutoNum type="arabicPeriod" startAt="3"/>
            </a:pPr>
            <a:r>
              <a:rPr lang="pl-PL" dirty="0" smtClean="0"/>
              <a:t>Potencjał przemysłowy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sz="2400" i="1" dirty="0" smtClean="0">
                <a:solidFill>
                  <a:schemeClr val="accent2"/>
                </a:solidFill>
              </a:rPr>
              <a:t>Supermocarstwo</a:t>
            </a:r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AutoNum type="arabicPeriod" startAt="3"/>
            </a:pPr>
            <a:endParaRPr lang="pl-PL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pl-PL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pl-PL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1344" y="1986136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pl-PL" dirty="0" smtClean="0"/>
              <a:t>Gotowość </a:t>
            </a:r>
            <a:r>
              <a:rPr lang="pl-PL" dirty="0" smtClean="0"/>
              <a:t>bojowa: </a:t>
            </a:r>
            <a:endParaRPr lang="pl-PL" dirty="0" smtClean="0"/>
          </a:p>
          <a:p>
            <a:pPr marL="1314450" lvl="2" indent="-514350"/>
            <a:r>
              <a:rPr lang="pl-PL" dirty="0" smtClean="0"/>
              <a:t>Technologia</a:t>
            </a:r>
          </a:p>
          <a:p>
            <a:pPr marL="1314450" lvl="2" indent="-514350"/>
            <a:r>
              <a:rPr lang="pl-PL" dirty="0" smtClean="0"/>
              <a:t>Przywództwo </a:t>
            </a:r>
          </a:p>
          <a:p>
            <a:pPr marL="1314450" lvl="2" indent="-514350"/>
            <a:r>
              <a:rPr lang="pl-PL" dirty="0" smtClean="0"/>
              <a:t>Liczebność i jakość sil zbrojnych</a:t>
            </a:r>
          </a:p>
          <a:p>
            <a:pPr>
              <a:buNone/>
            </a:pPr>
            <a:r>
              <a:rPr lang="pl-PL" sz="2400" i="1" dirty="0" smtClean="0"/>
              <a:t>	</a:t>
            </a:r>
            <a:r>
              <a:rPr lang="pl-PL" sz="2400" i="1" dirty="0" smtClean="0">
                <a:solidFill>
                  <a:schemeClr val="accent2"/>
                </a:solidFill>
              </a:rPr>
              <a:t>Kompleks militarny</a:t>
            </a: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5. Ludność:  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/>
              <a:t>Rozmieszczenie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/>
              <a:t>Trendy </a:t>
            </a:r>
            <a:r>
              <a:rPr lang="pl-PL" sz="2400" dirty="0" smtClean="0"/>
              <a:t>demograficzne</a:t>
            </a:r>
          </a:p>
          <a:p>
            <a:pPr lvl="1">
              <a:buNone/>
            </a:pPr>
            <a:r>
              <a:rPr lang="pl-PL" sz="2400" i="1" dirty="0" smtClean="0">
                <a:solidFill>
                  <a:schemeClr val="accent2"/>
                </a:solidFill>
              </a:rPr>
              <a:t>Liczebna populacja</a:t>
            </a:r>
          </a:p>
          <a:p>
            <a:pPr lvl="1">
              <a:buFont typeface="Arial" pitchFamily="34" charset="0"/>
              <a:buChar char="•"/>
            </a:pPr>
            <a:endParaRPr lang="pl-PL" dirty="0" smtClean="0"/>
          </a:p>
          <a:p>
            <a:pPr lvl="1">
              <a:buFont typeface="Arial" pitchFamily="34" charset="0"/>
              <a:buChar char="•"/>
            </a:pPr>
            <a:endParaRPr lang="pl-PL" dirty="0" smtClean="0"/>
          </a:p>
          <a:p>
            <a:pPr lvl="1">
              <a:buFont typeface="Arial" pitchFamily="34" charset="0"/>
              <a:buChar char="•"/>
            </a:pPr>
            <a:endParaRPr lang="pl-PL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147405"/>
            <a:ext cx="2160240" cy="208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6"/>
            </a:pPr>
            <a:r>
              <a:rPr lang="pl-PL" dirty="0" smtClean="0"/>
              <a:t>Charakter </a:t>
            </a:r>
            <a:r>
              <a:rPr lang="pl-PL" dirty="0" smtClean="0"/>
              <a:t>narodowy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sz="2400" i="1" dirty="0" smtClean="0">
                <a:solidFill>
                  <a:schemeClr val="accent2"/>
                </a:solidFill>
              </a:rPr>
              <a:t>Cechy intelektualne i moralne</a:t>
            </a:r>
            <a:endParaRPr lang="pl-PL" sz="2400" dirty="0" smtClean="0"/>
          </a:p>
          <a:p>
            <a:pPr marL="514350" indent="-514350">
              <a:buNone/>
            </a:pPr>
            <a:r>
              <a:rPr lang="pl-PL" dirty="0" smtClean="0"/>
              <a:t>7.  Morale narodowe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sz="2400" i="1" dirty="0" smtClean="0">
                <a:solidFill>
                  <a:schemeClr val="accent2"/>
                </a:solidFill>
              </a:rPr>
              <a:t>Wsparcie polityki rządu</a:t>
            </a:r>
            <a:endParaRPr lang="pl-PL" sz="2400" dirty="0" smtClean="0"/>
          </a:p>
          <a:p>
            <a:pPr marL="514350" indent="-514350">
              <a:buNone/>
            </a:pPr>
            <a:r>
              <a:rPr lang="pl-PL" dirty="0" smtClean="0"/>
              <a:t>8.  Jakość dyplomacji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sz="2400" i="1" dirty="0" smtClean="0">
                <a:solidFill>
                  <a:schemeClr val="accent2"/>
                </a:solidFill>
              </a:rPr>
              <a:t>Wysoka jakość służby dyplomatycznej</a:t>
            </a:r>
          </a:p>
          <a:p>
            <a:pPr marL="514350" indent="-514350">
              <a:buNone/>
            </a:pPr>
            <a:endParaRPr lang="pl-PL" sz="2400" i="1" dirty="0" smtClean="0">
              <a:solidFill>
                <a:schemeClr val="accent2"/>
              </a:solidFill>
            </a:endParaRPr>
          </a:p>
          <a:p>
            <a:pPr marL="514350" indent="-514350" algn="ctr">
              <a:buNone/>
            </a:pPr>
            <a:r>
              <a:rPr lang="pl-PL" sz="2400" i="1" dirty="0" smtClean="0"/>
              <a:t>„Morale </a:t>
            </a:r>
            <a:r>
              <a:rPr lang="pl-PL" sz="2400" i="1" dirty="0" smtClean="0"/>
              <a:t>narodowe jest duszą potęgi narodowej</a:t>
            </a:r>
            <a:r>
              <a:rPr lang="pl-PL" sz="2400" i="1" dirty="0" smtClean="0"/>
              <a:t>,</a:t>
            </a:r>
          </a:p>
          <a:p>
            <a:pPr marL="514350" indent="-514350" algn="ctr">
              <a:buNone/>
            </a:pPr>
            <a:r>
              <a:rPr lang="pl-PL" sz="2400" i="1" dirty="0" smtClean="0"/>
              <a:t> zaś </a:t>
            </a:r>
            <a:r>
              <a:rPr lang="pl-PL" sz="2400" i="1" dirty="0" smtClean="0"/>
              <a:t>dyplomacja - jej mózgiem”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9. Jakość rządu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i="1" dirty="0" smtClean="0"/>
              <a:t>	</a:t>
            </a:r>
            <a:r>
              <a:rPr lang="pl-PL" i="1" dirty="0" smtClean="0">
                <a:solidFill>
                  <a:schemeClr val="accent2"/>
                </a:solidFill>
              </a:rPr>
              <a:t>Dobry rząd </a:t>
            </a:r>
            <a:r>
              <a:rPr lang="pl-PL" dirty="0" smtClean="0"/>
              <a:t>zapewnia</a:t>
            </a:r>
            <a:r>
              <a:rPr lang="pl-PL" i="1" dirty="0" smtClean="0"/>
              <a:t>:</a:t>
            </a:r>
          </a:p>
          <a:p>
            <a:pPr>
              <a:buNone/>
            </a:pPr>
            <a:endParaRPr lang="pl-PL" i="1" dirty="0" smtClean="0"/>
          </a:p>
          <a:p>
            <a:pPr>
              <a:buNone/>
            </a:pPr>
            <a:r>
              <a:rPr lang="pl-PL" dirty="0" smtClean="0"/>
              <a:t>1.	Równowagę </a:t>
            </a:r>
            <a:r>
              <a:rPr lang="pl-PL" dirty="0" smtClean="0"/>
              <a:t>między zasobami materialnymi i ludzkimi, które tworzą potęgę narodową, a realizowaną polityką zagraniczną ; 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dirty="0" smtClean="0"/>
              <a:t>Równowagę </a:t>
            </a:r>
            <a:r>
              <a:rPr lang="pl-PL" dirty="0" smtClean="0"/>
              <a:t>między zasobami; </a:t>
            </a:r>
          </a:p>
          <a:p>
            <a:pPr>
              <a:buNone/>
            </a:pPr>
            <a:r>
              <a:rPr lang="pl-PL" dirty="0" smtClean="0"/>
              <a:t>3. </a:t>
            </a:r>
            <a:r>
              <a:rPr lang="pl-PL" dirty="0" smtClean="0"/>
              <a:t>Poparcie </a:t>
            </a:r>
            <a:r>
              <a:rPr lang="pl-PL" dirty="0" smtClean="0"/>
              <a:t>społeczne dla polityki zagranicznej</a:t>
            </a:r>
            <a:endParaRPr lang="pl-PL" dirty="0"/>
          </a:p>
        </p:txBody>
      </p:sp>
      <p:pic>
        <p:nvPicPr>
          <p:cNvPr id="54274" name="Picture 2" descr="http://www.radiozet.pl/var/ezflow_site/storage/images/wiadomosci/sport/rzad-obetnie-pieniadze-na-sport/150061-3-pol-PL/Rzad-obetnie-pieniadze-na-sport_lightbox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646796"/>
            <a:ext cx="2652274" cy="1741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u="sng" dirty="0" smtClean="0"/>
              <a:t>Podsumowanie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A</a:t>
            </a:r>
            <a:r>
              <a:rPr lang="pl-PL" dirty="0" smtClean="0"/>
              <a:t>by </a:t>
            </a:r>
            <a:r>
              <a:rPr lang="pl-PL" dirty="0" smtClean="0"/>
              <a:t>osiągnąć sukces w polityce zagranicznej i </a:t>
            </a:r>
            <a:r>
              <a:rPr lang="pl-PL" dirty="0" smtClean="0"/>
              <a:t>wewnętrznej 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b="1" dirty="0" smtClean="0"/>
              <a:t>rząd </a:t>
            </a:r>
            <a:r>
              <a:rPr lang="pl-PL" b="1" dirty="0" smtClean="0"/>
              <a:t>powinien:</a:t>
            </a:r>
          </a:p>
          <a:p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uznać, że istnieje nieunikniony konflikt między wymogami dobrej polityki zagranicznej a preferencjami opinii </a:t>
            </a:r>
            <a:r>
              <a:rPr lang="pl-PL" dirty="0" smtClean="0"/>
              <a:t>publicznej</a:t>
            </a:r>
          </a:p>
          <a:p>
            <a:pPr>
              <a:buFont typeface="Wingdings" pitchFamily="2" charset="2"/>
              <a:buChar char="v"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uznać, że jest </a:t>
            </a:r>
            <a:r>
              <a:rPr lang="pl-PL" dirty="0" smtClean="0"/>
              <a:t>przywódcą </a:t>
            </a:r>
            <a:r>
              <a:rPr lang="pl-PL" dirty="0" smtClean="0"/>
              <a:t>a nie niewolnikiem opinii </a:t>
            </a:r>
            <a:r>
              <a:rPr lang="pl-PL" dirty="0" smtClean="0"/>
              <a:t>publicznej</a:t>
            </a:r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walczyć </a:t>
            </a:r>
            <a:r>
              <a:rPr lang="pl-PL" dirty="0" smtClean="0"/>
              <a:t>o to co uważa za podstawowe minimum dobrej polityki zagranicznej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potęgi 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b="1" dirty="0" smtClean="0"/>
              <a:t>Piramida</a:t>
            </a:r>
            <a:r>
              <a:rPr lang="pl-PL" dirty="0" smtClean="0"/>
              <a:t> </a:t>
            </a:r>
            <a:r>
              <a:rPr lang="pl-PL" dirty="0" smtClean="0"/>
              <a:t>potęgi narodowej</a:t>
            </a:r>
          </a:p>
          <a:p>
            <a:endParaRPr lang="pl-PL" dirty="0" smtClean="0"/>
          </a:p>
          <a:p>
            <a:r>
              <a:rPr lang="pl-PL" dirty="0" smtClean="0"/>
              <a:t>Ocena </a:t>
            </a:r>
            <a:r>
              <a:rPr lang="pl-PL" dirty="0" smtClean="0"/>
              <a:t>teraźniejszej i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przyszłej </a:t>
            </a:r>
            <a:r>
              <a:rPr lang="pl-PL" dirty="0" smtClean="0"/>
              <a:t>potęgi państw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jest </a:t>
            </a:r>
            <a:r>
              <a:rPr lang="pl-PL" dirty="0" smtClean="0"/>
              <a:t>serią </a:t>
            </a:r>
            <a:r>
              <a:rPr lang="pl-PL" b="1" dirty="0" smtClean="0"/>
              <a:t>przeczuć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076" y="3140968"/>
            <a:ext cx="326436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2433</Words>
  <Application>Microsoft Office PowerPoint</Application>
  <PresentationFormat>Pokaz na ekranie (4:3)</PresentationFormat>
  <Paragraphs>353</Paragraphs>
  <Slides>30</Slides>
  <Notes>27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Motyw pakietu Office</vt:lpstr>
      <vt:lpstr>Hans J. Morgenthau</vt:lpstr>
      <vt:lpstr>Tematyka</vt:lpstr>
      <vt:lpstr>Potęga narodowa</vt:lpstr>
      <vt:lpstr>Składniki potęgi narodowej</vt:lpstr>
      <vt:lpstr>Składniki potęgi narodowej</vt:lpstr>
      <vt:lpstr>Składniki potęgi narodowej</vt:lpstr>
      <vt:lpstr>Składniki potęgi narodowej</vt:lpstr>
      <vt:lpstr>Składniki potęgi narodowej</vt:lpstr>
      <vt:lpstr>Ewolucja potęgi narodowej</vt:lpstr>
      <vt:lpstr>Ewolucja potęgi narodowej</vt:lpstr>
      <vt:lpstr>Ewolucja potęgi narodowej</vt:lpstr>
      <vt:lpstr>Ewolucja potęgi narodowej</vt:lpstr>
      <vt:lpstr>Ewolucja potęgi narodowej</vt:lpstr>
      <vt:lpstr>Równowaga sił</vt:lpstr>
      <vt:lpstr>Wzory równowagi sił </vt:lpstr>
      <vt:lpstr>Wzory równowagi sił </vt:lpstr>
      <vt:lpstr>Wzory równowagi sił </vt:lpstr>
      <vt:lpstr>Wzory równowagi sił </vt:lpstr>
      <vt:lpstr>Wzory równowagi sił </vt:lpstr>
      <vt:lpstr>Wzory równowagi sił </vt:lpstr>
      <vt:lpstr>Metody osiągnięcia równowagi sił</vt:lpstr>
      <vt:lpstr>Metody osiągnięcia równowagi sił</vt:lpstr>
      <vt:lpstr>Metody osiągnięcia równowagi sił</vt:lpstr>
      <vt:lpstr>Metody osiągnięcia równowagi sił</vt:lpstr>
      <vt:lpstr>Metody osiągnięcia równowagi sił</vt:lpstr>
      <vt:lpstr>Metody osiągnięcia równowagi sił</vt:lpstr>
      <vt:lpstr>Równo- WAGA sił</vt:lpstr>
      <vt:lpstr>Równo- WAGA sił</vt:lpstr>
      <vt:lpstr>Struktura równowagi sił</vt:lpstr>
      <vt:lpstr>Slajd 30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Hans J. Morgenthau</dc:title>
  <dc:creator>Marianna</dc:creator>
  <cp:lastModifiedBy>Marianna</cp:lastModifiedBy>
  <cp:revision>170</cp:revision>
  <dcterms:created xsi:type="dcterms:W3CDTF">2010-09-22T17:37:08Z</dcterms:created>
  <dcterms:modified xsi:type="dcterms:W3CDTF">2010-09-26T02:00:59Z</dcterms:modified>
</cp:coreProperties>
</file>