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75" r:id="rId2"/>
    <p:sldId id="276" r:id="rId3"/>
    <p:sldId id="279" r:id="rId4"/>
    <p:sldId id="280" r:id="rId5"/>
    <p:sldId id="278" r:id="rId6"/>
    <p:sldId id="256" r:id="rId7"/>
    <p:sldId id="257" r:id="rId8"/>
    <p:sldId id="264" r:id="rId9"/>
    <p:sldId id="265" r:id="rId10"/>
    <p:sldId id="266" r:id="rId11"/>
    <p:sldId id="267" r:id="rId12"/>
    <p:sldId id="268" r:id="rId13"/>
    <p:sldId id="274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FAB32-A6A5-4E00-B177-B563734FFB42}" type="datetimeFigureOut">
              <a:rPr lang="pl-PL" smtClean="0"/>
              <a:pPr/>
              <a:t>2010-03-28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8CBA0-9924-412F-B560-F56B9DD35B1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65D20-EA15-4CAB-A65A-AA52007D18BC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931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383A10-89CA-4DCD-A09C-A596E3663713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942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68D82B-36F7-4018-B781-00812708D498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1013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E32A1C-4735-4638-983A-161694343EA3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65D20-EA15-4CAB-A65A-AA52007D18BC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8397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D4FF53-C37F-4638-BDCA-EEB2E6F52AAA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849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A28C83-E823-4C1D-AA9B-900E3B716650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65D20-EA15-4CAB-A65A-AA52007D18BC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8294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83E126-0B2F-4144-98C2-FED62CF96AE7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901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0A1FBA-9BCD-478B-8E27-2166B36B1281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9114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6E8316-99C3-4091-A79C-EA5F0053A05F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921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B852A6-AE67-41BE-8BF8-AAEA0B68B3DF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5E841E-6D91-4EF0-9788-407A033F51CE}" type="datetimeFigureOut">
              <a:rPr lang="pl-PL" smtClean="0"/>
              <a:pPr/>
              <a:t>2010-03-28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08372B-60ED-4AB0-8673-82DF884E10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5E841E-6D91-4EF0-9788-407A033F51CE}" type="datetimeFigureOut">
              <a:rPr lang="pl-PL" smtClean="0"/>
              <a:pPr/>
              <a:t>2010-03-28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8372B-60ED-4AB0-8673-82DF884E10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5E841E-6D91-4EF0-9788-407A033F51CE}" type="datetimeFigureOut">
              <a:rPr lang="pl-PL" smtClean="0"/>
              <a:pPr/>
              <a:t>2010-03-28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8372B-60ED-4AB0-8673-82DF884E10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5E841E-6D91-4EF0-9788-407A033F51CE}" type="datetimeFigureOut">
              <a:rPr lang="pl-PL" smtClean="0"/>
              <a:pPr/>
              <a:t>2010-03-28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8372B-60ED-4AB0-8673-82DF884E10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5E841E-6D91-4EF0-9788-407A033F51CE}" type="datetimeFigureOut">
              <a:rPr lang="pl-PL" smtClean="0"/>
              <a:pPr/>
              <a:t>2010-03-28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8372B-60ED-4AB0-8673-82DF884E10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5E841E-6D91-4EF0-9788-407A033F51CE}" type="datetimeFigureOut">
              <a:rPr lang="pl-PL" smtClean="0"/>
              <a:pPr/>
              <a:t>2010-03-28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8372B-60ED-4AB0-8673-82DF884E10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5E841E-6D91-4EF0-9788-407A033F51CE}" type="datetimeFigureOut">
              <a:rPr lang="pl-PL" smtClean="0"/>
              <a:pPr/>
              <a:t>2010-03-28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8372B-60ED-4AB0-8673-82DF884E10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5E841E-6D91-4EF0-9788-407A033F51CE}" type="datetimeFigureOut">
              <a:rPr lang="pl-PL" smtClean="0"/>
              <a:pPr/>
              <a:t>2010-03-28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8372B-60ED-4AB0-8673-82DF884E10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5E841E-6D91-4EF0-9788-407A033F51CE}" type="datetimeFigureOut">
              <a:rPr lang="pl-PL" smtClean="0"/>
              <a:pPr/>
              <a:t>2010-03-28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8372B-60ED-4AB0-8673-82DF884E10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C5E841E-6D91-4EF0-9788-407A033F51CE}" type="datetimeFigureOut">
              <a:rPr lang="pl-PL" smtClean="0"/>
              <a:pPr/>
              <a:t>2010-03-28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8372B-60ED-4AB0-8673-82DF884E10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5E841E-6D91-4EF0-9788-407A033F51CE}" type="datetimeFigureOut">
              <a:rPr lang="pl-PL" smtClean="0"/>
              <a:pPr/>
              <a:t>2010-03-28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08372B-60ED-4AB0-8673-82DF884E10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5E841E-6D91-4EF0-9788-407A033F51CE}" type="datetimeFigureOut">
              <a:rPr lang="pl-PL" smtClean="0"/>
              <a:pPr/>
              <a:t>2010-03-28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08372B-60ED-4AB0-8673-82DF884E10A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Cechy charakterystyczne państw rozwijających się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WYKŁAD 2</a:t>
            </a:r>
          </a:p>
          <a:p>
            <a:r>
              <a:rPr lang="pl-PL" dirty="0" smtClean="0"/>
              <a:t>14.03.2010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E697-4286-4D94-8E9E-1A23A1F49A91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Często łącznie z PKB: indeks wrażliwości ekonomicznej (</a:t>
            </a:r>
            <a:r>
              <a:rPr lang="pl-PL" dirty="0" err="1" smtClean="0"/>
              <a:t>economic</a:t>
            </a:r>
            <a:r>
              <a:rPr lang="pl-PL" dirty="0" smtClean="0"/>
              <a:t> </a:t>
            </a:r>
            <a:r>
              <a:rPr lang="pl-PL" dirty="0" err="1" smtClean="0"/>
              <a:t>vulnerability</a:t>
            </a:r>
            <a:r>
              <a:rPr lang="pl-PL" dirty="0" smtClean="0"/>
              <a:t> </a:t>
            </a:r>
            <a:r>
              <a:rPr lang="pl-PL" dirty="0" err="1" smtClean="0"/>
              <a:t>index</a:t>
            </a:r>
            <a:r>
              <a:rPr lang="pl-PL" dirty="0" smtClean="0"/>
              <a:t>: EVI)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Pozwala on na ocenę podatności gospodarek światowych na zakłócenia na podstawie pięciu zmiennych: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Stopnia koncentracji eksportu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Zmienności dochodów z eksportu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Zmienności produkcji rolniczej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Udziału przemysłu przetwórczego i nowoczesnych usług w PKB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Wielkości populacji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Modyfikacja EVI: zmienność produkcji rolniczej a procent populacji dotkniętej katastrofami naturalnymi</a:t>
            </a:r>
            <a:endParaRPr lang="pl-PL" dirty="0"/>
          </a:p>
        </p:txBody>
      </p:sp>
      <p:sp>
        <p:nvSpPr>
          <p:cNvPr id="4403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27FBE3-6883-4292-99D7-3906E1737138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2. Miary rozwoju gospodarczego c.d.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Symbol zastępczy zawartości 5" descr="evi chart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85787" y="428604"/>
            <a:ext cx="7786742" cy="5929354"/>
          </a:xfrm>
        </p:spPr>
      </p:pic>
      <p:sp>
        <p:nvSpPr>
          <p:cNvPr id="45058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28C631-CC22-41B3-97A7-1C1F0C05CB88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Nie tylko czynniki ekonomiczne świadczą o rozwoju</a:t>
            </a:r>
          </a:p>
          <a:p>
            <a:r>
              <a:rPr lang="pl-PL" smtClean="0"/>
              <a:t>Czynniki społeczne i kulturowe uwzględniają m.in.:</a:t>
            </a:r>
          </a:p>
          <a:p>
            <a:pPr lvl="1"/>
            <a:r>
              <a:rPr lang="pl-PL" smtClean="0"/>
              <a:t>Indeks zasobów ludzkich (human assets index – HAI)</a:t>
            </a:r>
          </a:p>
          <a:p>
            <a:pPr lvl="1"/>
            <a:r>
              <a:rPr lang="pl-PL" smtClean="0"/>
              <a:t>Indeks rozwoju społecznego (human development index – HDI)</a:t>
            </a:r>
          </a:p>
        </p:txBody>
      </p:sp>
      <p:sp>
        <p:nvSpPr>
          <p:cNvPr id="46083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22807A-6312-413A-B033-B13AE078D1D5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2. Miary rozwoju gospodarczego c.d.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Rozwój niekoniecznie jest tożsamy ze wzrostem i vice </a:t>
            </a:r>
            <a:r>
              <a:rPr lang="pl-PL" dirty="0" err="1" smtClean="0"/>
              <a:t>versa</a:t>
            </a:r>
            <a:endParaRPr lang="pl-PL" dirty="0" smtClean="0"/>
          </a:p>
          <a:p>
            <a:r>
              <a:rPr lang="pl-PL" dirty="0" smtClean="0"/>
              <a:t>W biednych krajach wzrost jest warunkiem koniecznym lecz niewystarczającym do osiągnięcia celów rozwojowych</a:t>
            </a:r>
          </a:p>
          <a:p>
            <a:r>
              <a:rPr lang="pl-PL" dirty="0" smtClean="0"/>
              <a:t>Brazylia do końca lat 90. XX wieku: przykład wzrostu bez rozwoju</a:t>
            </a:r>
          </a:p>
          <a:p>
            <a:r>
              <a:rPr lang="pl-PL" dirty="0" smtClean="0"/>
              <a:t>Kostaryka: sukces rozwojowy (jedyny tego typu w Ameryce Łacińskiej)</a:t>
            </a:r>
          </a:p>
          <a:p>
            <a:r>
              <a:rPr lang="pl-PL" dirty="0" smtClean="0"/>
              <a:t>Ale: ostatnie 10 lat – odwrócenie ról???</a:t>
            </a:r>
          </a:p>
        </p:txBody>
      </p:sp>
      <p:sp>
        <p:nvSpPr>
          <p:cNvPr id="53251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C7B10F-A822-4758-81DA-C57674494249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3</a:t>
            </a:r>
            <a:r>
              <a:rPr lang="pl-PL" dirty="0" smtClean="0"/>
              <a:t>. </a:t>
            </a:r>
            <a:r>
              <a:rPr lang="pl-PL" dirty="0" smtClean="0"/>
              <a:t>Znaczenie rozwoju: Brazylia i Kostaryka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3888" indent="-514350">
              <a:buFont typeface="Lucida Sans Unicode" pitchFamily="34" charset="0"/>
              <a:buAutoNum type="arabicPeriod"/>
            </a:pPr>
            <a:r>
              <a:rPr lang="pl-PL" dirty="0" smtClean="0"/>
              <a:t>Kraje rozwijające się – problemy z definicją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pl-PL" dirty="0" smtClean="0"/>
              <a:t>Kraje rozwijające się – klasyfikacja wg DNB per capita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pl-PL" dirty="0" smtClean="0"/>
              <a:t>Cechy charakterystyczne państw rozwijających się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Program wykładu 2.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E697-4286-4D94-8E9E-1A23A1F49A91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W literaturze przedmiotu występuje wiele nazw określających biedne kraje świata: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Kraje słabo rozwinięte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Kraje zacofane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Kraje nieuprzemysłowione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Trzeci Świat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Południe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Terminy te stosowane są w odniesieniu do grupy około 140 państw Afryki, Ameryki Łacińskiej, Azji i Oceanii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Mimo różnic pewne cechy wspólne…</a:t>
            </a:r>
            <a:endParaRPr lang="pl-PL" dirty="0"/>
          </a:p>
        </p:txBody>
      </p:sp>
      <p:sp>
        <p:nvSpPr>
          <p:cNvPr id="35843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B1C513A-B391-4E27-A4C7-9FA5A3B73E25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1. Kraj rozwijający się, czyli jaki?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Klasyfikacja w zależności od GNI (dochód narodowy brutto) per capita w 2008 roku</a:t>
            </a:r>
          </a:p>
          <a:p>
            <a:r>
              <a:rPr lang="pl-PL" dirty="0" smtClean="0"/>
              <a:t>Najpopularniejszy „ranking” państw</a:t>
            </a:r>
          </a:p>
          <a:p>
            <a:pPr>
              <a:buNone/>
            </a:pPr>
            <a:endParaRPr lang="pl-PL" dirty="0" smtClean="0"/>
          </a:p>
          <a:p>
            <a:r>
              <a:rPr lang="pl-PL" u="sng" dirty="0" smtClean="0"/>
              <a:t>l</a:t>
            </a:r>
            <a:r>
              <a:rPr lang="en-US" u="sng" dirty="0" err="1" smtClean="0"/>
              <a:t>ow</a:t>
            </a:r>
            <a:r>
              <a:rPr lang="en-US" u="sng" dirty="0" smtClean="0"/>
              <a:t> income</a:t>
            </a:r>
            <a:r>
              <a:rPr lang="en-US" dirty="0" smtClean="0"/>
              <a:t>, $9</a:t>
            </a:r>
            <a:r>
              <a:rPr lang="pl-PL" dirty="0" smtClean="0"/>
              <a:t>7</a:t>
            </a:r>
            <a:r>
              <a:rPr lang="en-US" dirty="0" smtClean="0"/>
              <a:t>5 </a:t>
            </a:r>
            <a:r>
              <a:rPr lang="pl-PL" dirty="0" smtClean="0"/>
              <a:t>lub mniej</a:t>
            </a:r>
            <a:r>
              <a:rPr lang="en-US" dirty="0" smtClean="0"/>
              <a:t>; </a:t>
            </a:r>
            <a:endParaRPr lang="pl-PL" dirty="0" smtClean="0"/>
          </a:p>
          <a:p>
            <a:r>
              <a:rPr lang="en-US" u="sng" dirty="0" smtClean="0"/>
              <a:t>lower middle income</a:t>
            </a:r>
            <a:r>
              <a:rPr lang="en-US" dirty="0" smtClean="0"/>
              <a:t>, $9</a:t>
            </a:r>
            <a:r>
              <a:rPr lang="pl-PL" dirty="0" smtClean="0"/>
              <a:t>7</a:t>
            </a:r>
            <a:r>
              <a:rPr lang="en-US" dirty="0" smtClean="0"/>
              <a:t>6 - $3,</a:t>
            </a:r>
            <a:r>
              <a:rPr lang="pl-PL" dirty="0" smtClean="0"/>
              <a:t>85</a:t>
            </a:r>
            <a:r>
              <a:rPr lang="en-US" dirty="0" smtClean="0"/>
              <a:t>5;</a:t>
            </a:r>
            <a:endParaRPr lang="pl-PL" dirty="0" smtClean="0"/>
          </a:p>
          <a:p>
            <a:r>
              <a:rPr lang="en-US" u="sng" dirty="0" smtClean="0"/>
              <a:t>upper middle income</a:t>
            </a:r>
            <a:r>
              <a:rPr lang="en-US" dirty="0" smtClean="0"/>
              <a:t>, $3,</a:t>
            </a:r>
            <a:r>
              <a:rPr lang="pl-PL" dirty="0" smtClean="0"/>
              <a:t>85</a:t>
            </a:r>
            <a:r>
              <a:rPr lang="en-US" dirty="0" smtClean="0"/>
              <a:t>6 - $11,</a:t>
            </a:r>
            <a:r>
              <a:rPr lang="pl-PL" dirty="0" smtClean="0"/>
              <a:t>90</a:t>
            </a:r>
            <a:r>
              <a:rPr lang="en-US" dirty="0" smtClean="0"/>
              <a:t>5;</a:t>
            </a:r>
            <a:endParaRPr lang="pl-PL" dirty="0" smtClean="0"/>
          </a:p>
          <a:p>
            <a:r>
              <a:rPr lang="en-US" u="sng" dirty="0" smtClean="0"/>
              <a:t>high income</a:t>
            </a:r>
            <a:r>
              <a:rPr lang="en-US" dirty="0" smtClean="0"/>
              <a:t>, $11,</a:t>
            </a:r>
            <a:r>
              <a:rPr lang="pl-PL" dirty="0" smtClean="0"/>
              <a:t>90</a:t>
            </a:r>
            <a:r>
              <a:rPr lang="en-US" dirty="0" smtClean="0"/>
              <a:t>6 </a:t>
            </a:r>
            <a:r>
              <a:rPr lang="pl-PL" dirty="0" smtClean="0"/>
              <a:t>lub więcej</a:t>
            </a:r>
            <a:r>
              <a:rPr lang="en-US" dirty="0" smtClean="0"/>
              <a:t>.</a:t>
            </a:r>
            <a:endParaRPr lang="pl-PL" dirty="0" smtClean="0"/>
          </a:p>
        </p:txBody>
      </p:sp>
      <p:sp>
        <p:nvSpPr>
          <p:cNvPr id="36867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85FA80-0412-417E-BC64-74AFB1155793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2. Kraje rozwijające się – klasyfikacja Banku Światowego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Rozwarstwienie dochodów, niski poziom PKB </a:t>
            </a:r>
            <a:r>
              <a:rPr lang="pl-PL" i="1" dirty="0" smtClean="0"/>
              <a:t>per capita</a:t>
            </a:r>
          </a:p>
          <a:p>
            <a:r>
              <a:rPr lang="pl-PL" dirty="0" smtClean="0"/>
              <a:t>Ubóstwo i niedożywienie</a:t>
            </a:r>
          </a:p>
          <a:p>
            <a:r>
              <a:rPr lang="pl-PL" dirty="0" smtClean="0"/>
              <a:t>Rolniczy charakter gospodarki</a:t>
            </a:r>
          </a:p>
          <a:p>
            <a:r>
              <a:rPr lang="pl-PL" dirty="0" smtClean="0"/>
              <a:t>Dualizm gospodarczy i technologiczny</a:t>
            </a:r>
          </a:p>
          <a:p>
            <a:r>
              <a:rPr lang="pl-PL" dirty="0" smtClean="0"/>
              <a:t>Silna presja demograficzna</a:t>
            </a:r>
          </a:p>
          <a:p>
            <a:r>
              <a:rPr lang="pl-PL" dirty="0" smtClean="0"/>
              <a:t>Szybkie tempo urbanizacji</a:t>
            </a:r>
          </a:p>
          <a:p>
            <a:r>
              <a:rPr lang="pl-PL" dirty="0" smtClean="0"/>
              <a:t>Niepełne wykorzystanie siły roboczej</a:t>
            </a:r>
          </a:p>
          <a:p>
            <a:r>
              <a:rPr lang="pl-PL" dirty="0" smtClean="0"/>
              <a:t>Niewystarczający rozwój instytucji</a:t>
            </a:r>
          </a:p>
          <a:p>
            <a:r>
              <a:rPr lang="pl-PL" dirty="0" smtClean="0"/>
              <a:t>Degradacja środowiska naturalnego</a:t>
            </a:r>
          </a:p>
          <a:p>
            <a:r>
              <a:rPr lang="pl-PL" dirty="0" smtClean="0"/>
              <a:t>Dziedzictwo kolonialne</a:t>
            </a:r>
          </a:p>
          <a:p>
            <a:r>
              <a:rPr lang="pl-PL" dirty="0" smtClean="0"/>
              <a:t>Niekorzystne warunki geograficzne</a:t>
            </a:r>
          </a:p>
          <a:p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3. Cechy charakterystyczne państw rozwijających się c.d.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E697-4286-4D94-8E9E-1A23A1F49A91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Wskaźniki wzrostu i rozwoju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WYKŁAD 3</a:t>
            </a:r>
          </a:p>
          <a:p>
            <a:r>
              <a:rPr lang="pl-PL" dirty="0" smtClean="0"/>
              <a:t>14.03.2010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3888" indent="-514350">
              <a:lnSpc>
                <a:spcPct val="200000"/>
              </a:lnSpc>
              <a:buFont typeface="Lucida Sans Unicode" pitchFamily="34" charset="0"/>
              <a:buAutoNum type="arabicPeriod"/>
            </a:pPr>
            <a:r>
              <a:rPr lang="pl-PL" sz="2800" dirty="0" smtClean="0"/>
              <a:t>Wzrost </a:t>
            </a:r>
            <a:r>
              <a:rPr lang="pl-PL" sz="2800" dirty="0" err="1" smtClean="0"/>
              <a:t>vs</a:t>
            </a:r>
            <a:r>
              <a:rPr lang="pl-PL" sz="2800" dirty="0" smtClean="0"/>
              <a:t>. rozwój gospodarczy</a:t>
            </a:r>
          </a:p>
          <a:p>
            <a:pPr marL="623888" indent="-514350">
              <a:lnSpc>
                <a:spcPct val="200000"/>
              </a:lnSpc>
              <a:buFont typeface="Lucida Sans Unicode" pitchFamily="34" charset="0"/>
              <a:buAutoNum type="arabicPeriod"/>
            </a:pPr>
            <a:r>
              <a:rPr lang="pl-PL" sz="2800" dirty="0" smtClean="0"/>
              <a:t>Miary wzrostu i rozwoju gospodarczego</a:t>
            </a:r>
          </a:p>
          <a:p>
            <a:pPr marL="623888" indent="-514350">
              <a:lnSpc>
                <a:spcPct val="200000"/>
              </a:lnSpc>
              <a:buFont typeface="Lucida Sans Unicode" pitchFamily="34" charset="0"/>
              <a:buAutoNum type="arabicPeriod"/>
            </a:pPr>
            <a:r>
              <a:rPr lang="pl-PL" sz="2800" dirty="0" err="1" smtClean="0"/>
              <a:t>Case</a:t>
            </a:r>
            <a:r>
              <a:rPr lang="pl-PL" sz="2800" dirty="0" smtClean="0"/>
              <a:t> </a:t>
            </a:r>
            <a:r>
              <a:rPr lang="pl-PL" sz="2800" dirty="0" err="1" smtClean="0"/>
              <a:t>study</a:t>
            </a:r>
            <a:r>
              <a:rPr lang="pl-PL" sz="2800" dirty="0" smtClean="0"/>
              <a:t>: Brazylia i Kostaryka</a:t>
            </a:r>
          </a:p>
        </p:txBody>
      </p:sp>
      <p:sp>
        <p:nvSpPr>
          <p:cNvPr id="34819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C3D557-F01A-414A-981C-0CFC9D9B6539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Program wykładu 3.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WZROST GOSPODARCZY: zwiększenie globalnej produkcji dóbr i usług wytworzonych przez dane społeczeństwo w określonym czasie 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Produkcję zazwyczaj wyraża się poprzez PKB lub PNB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Ani PKB, ani PNB nie są doskonałe…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Rozwiązanie: PKB lub PNB per capita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ROZWÓJ GOSPODARCZY: pojęcie szersze, uwzględnia postęp społeczno-techniczny, wzrost dobrobytu ludności, przemiany strukturalne w gospodarce</a:t>
            </a:r>
            <a:endParaRPr lang="pl-PL" dirty="0"/>
          </a:p>
        </p:txBody>
      </p:sp>
      <p:sp>
        <p:nvSpPr>
          <p:cNvPr id="41987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1C0E37-480E-4D39-9C3A-1CD6F3BB8F49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1. Wzrost </a:t>
            </a:r>
            <a:r>
              <a:rPr lang="pl-PL" dirty="0" err="1" smtClean="0"/>
              <a:t>vs</a:t>
            </a:r>
            <a:r>
              <a:rPr lang="pl-PL" dirty="0" smtClean="0"/>
              <a:t>. rozwój gospodarczy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Najpopularniejszy miernik: PKB per capita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Choć niedoskonały, obrazuje zwykle również sytuację w pozostałych kategoriach społeczno-gospodarczych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Tam, gdzie dochody są niskie, również występują: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pl-PL" dirty="0" smtClean="0"/>
              <a:t>Najkrótsza długość życia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pl-PL" dirty="0" smtClean="0"/>
              <a:t>Najwyższa śmiertelność dzieci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pl-PL" dirty="0" smtClean="0"/>
              <a:t>Wysoki przyrost naturalny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pl-PL" dirty="0" smtClean="0"/>
              <a:t>Niski poziom wydatków na naukę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pl-PL" dirty="0" smtClean="0"/>
              <a:t>Wysoki odsetek analfabetów w społeczeństwie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Czasem modyfikacja PKB: parytet siły nabywczej (</a:t>
            </a:r>
            <a:r>
              <a:rPr lang="pl-PL" dirty="0" err="1" smtClean="0"/>
              <a:t>purchase</a:t>
            </a:r>
            <a:r>
              <a:rPr lang="pl-PL" dirty="0" smtClean="0"/>
              <a:t> </a:t>
            </a:r>
            <a:r>
              <a:rPr lang="pl-PL" dirty="0" err="1" smtClean="0"/>
              <a:t>power</a:t>
            </a:r>
            <a:r>
              <a:rPr lang="pl-PL" dirty="0" smtClean="0"/>
              <a:t> </a:t>
            </a:r>
            <a:r>
              <a:rPr lang="pl-PL" dirty="0" err="1" smtClean="0"/>
              <a:t>parity</a:t>
            </a:r>
            <a:r>
              <a:rPr lang="pl-PL" dirty="0" smtClean="0"/>
              <a:t> – PPP)</a:t>
            </a:r>
          </a:p>
        </p:txBody>
      </p:sp>
      <p:sp>
        <p:nvSpPr>
          <p:cNvPr id="43011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574D501-3FC6-4AF1-8D93-12D861E5D2EF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2. Miary rozwoju gospodarczego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1424</TotalTime>
  <Words>530</Words>
  <Application>Microsoft Office PowerPoint</Application>
  <PresentationFormat>Pokaz na ekranie (4:3)</PresentationFormat>
  <Paragraphs>103</Paragraphs>
  <Slides>13</Slides>
  <Notes>12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Hol</vt:lpstr>
      <vt:lpstr>Cechy charakterystyczne państw rozwijających się</vt:lpstr>
      <vt:lpstr>Program wykładu 2.</vt:lpstr>
      <vt:lpstr>1. Kraj rozwijający się, czyli jaki?</vt:lpstr>
      <vt:lpstr>2. Kraje rozwijające się – klasyfikacja Banku Światowego</vt:lpstr>
      <vt:lpstr>3. Cechy charakterystyczne państw rozwijających się c.d.</vt:lpstr>
      <vt:lpstr>Wskaźniki wzrostu i rozwoju</vt:lpstr>
      <vt:lpstr>Program wykładu 3.</vt:lpstr>
      <vt:lpstr>1. Wzrost vs. rozwój gospodarczy</vt:lpstr>
      <vt:lpstr>2. Miary rozwoju gospodarczego</vt:lpstr>
      <vt:lpstr>2. Miary rozwoju gospodarczego c.d.</vt:lpstr>
      <vt:lpstr>Slajd 11</vt:lpstr>
      <vt:lpstr>2. Miary rozwoju gospodarczego c.d.</vt:lpstr>
      <vt:lpstr>3. Znaczenie rozwoju: Brazylia i Kostaryka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Karina J</dc:creator>
  <cp:lastModifiedBy>Karina J</cp:lastModifiedBy>
  <cp:revision>10</cp:revision>
  <dcterms:created xsi:type="dcterms:W3CDTF">2009-10-22T15:26:45Z</dcterms:created>
  <dcterms:modified xsi:type="dcterms:W3CDTF">2010-03-28T07:25:33Z</dcterms:modified>
</cp:coreProperties>
</file>