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72" r:id="rId9"/>
    <p:sldId id="273" r:id="rId10"/>
    <p:sldId id="274" r:id="rId11"/>
    <p:sldId id="263" r:id="rId12"/>
    <p:sldId id="264" r:id="rId13"/>
    <p:sldId id="266" r:id="rId14"/>
    <p:sldId id="270" r:id="rId15"/>
    <p:sldId id="269" r:id="rId16"/>
    <p:sldId id="271" r:id="rId17"/>
  </p:sldIdLst>
  <p:sldSz cx="9144000" cy="6858000" type="screen4x3"/>
  <p:notesSz cx="6881813" cy="97107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DAB480F9-BCB3-4740-AE76-C1A2CFDA5ACF}" type="datetimeFigureOut">
              <a:rPr lang="pl-PL" smtClean="0"/>
              <a:pPr/>
              <a:t>2010-03-28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6C9D7BF4-8A8D-446B-98DA-DF8903D119A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B7BD8BA6-BF3D-4609-93A1-94A49C70C404}" type="datetimeFigureOut">
              <a:rPr lang="pl-PL" smtClean="0"/>
              <a:pPr/>
              <a:t>2010-03-28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C587E0ED-2A9E-49E7-B3B0-AF5731CDB51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F9864-AB58-449C-8890-8E23377C09FB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F9864-AB58-449C-8890-8E23377C09FB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7E0ED-2A9E-49E7-B3B0-AF5731CDB51C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2009-06-22</a:t>
            </a:r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B66F53-392E-48E6-B856-2982153FD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Ubóstwo i nierówności </a:t>
            </a:r>
            <a:r>
              <a:rPr lang="pl-PL" dirty="0" smtClean="0"/>
              <a:t>społeczne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WYKŁAD 5</a:t>
            </a:r>
            <a:endParaRPr lang="pl-PL" dirty="0" smtClean="0"/>
          </a:p>
          <a:p>
            <a:r>
              <a:rPr lang="pl-PL" dirty="0" smtClean="0"/>
              <a:t>28.03.2010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Karina\Desktop\Percentage_population_living_on_less_than_1_dollar_day_2007-2008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711416"/>
            <a:ext cx="9001156" cy="5003732"/>
          </a:xfrm>
          <a:prstGeom prst="rect">
            <a:avLst/>
          </a:prstGeom>
          <a:noFill/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Odsetek ludności żyjący za mniej niż 1,25 USD dziennie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Różnica między kwotą, stanowiącą granicę ubóstwa a otrzymywanym dochodem;</a:t>
            </a:r>
          </a:p>
          <a:p>
            <a:r>
              <a:rPr lang="pl-PL" dirty="0" smtClean="0"/>
              <a:t>Informuje o głębokości ubóstwa;</a:t>
            </a:r>
          </a:p>
          <a:p>
            <a:r>
              <a:rPr lang="pl-PL" dirty="0" smtClean="0"/>
              <a:t>Ile brakuje biednym do przekroczenia granicy ubóstwa?</a:t>
            </a:r>
          </a:p>
          <a:p>
            <a:r>
              <a:rPr lang="pl-PL" dirty="0" smtClean="0"/>
              <a:t>Suma luk ubóstwa pokazuje ile środków potrzeba, aby wyeliminować problem ubóstwa (zakładając, że środki byłyby skierowane wyłącznie do właściwych osób)…</a:t>
            </a:r>
          </a:p>
          <a:p>
            <a:r>
              <a:rPr lang="pl-PL" dirty="0" smtClean="0"/>
              <a:t>Nie pokazuje zmian w poziomie nierówności wśród biednych;</a:t>
            </a:r>
          </a:p>
          <a:p>
            <a:r>
              <a:rPr lang="pl-PL" dirty="0" smtClean="0"/>
              <a:t>Wskaźnik luki dochodowej (wydatkowej) – relacja wysokości luki dochodowej do wysokości granicy ubóstwa wyrażona w %, wskaźnik ukazujący, o ile procent przeciętne wydatki gospodarstw domowych z danej grupy są niższe oddanej granicy ubóstwa;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l-PL" dirty="0" smtClean="0"/>
              <a:t>Czasami: dotkliwość ubóstwa (</a:t>
            </a:r>
            <a:r>
              <a:rPr lang="pl-PL" i="1" dirty="0" err="1" smtClean="0"/>
              <a:t>poverty</a:t>
            </a:r>
            <a:r>
              <a:rPr lang="pl-PL" i="1" dirty="0" smtClean="0"/>
              <a:t> </a:t>
            </a:r>
            <a:r>
              <a:rPr lang="pl-PL" i="1" dirty="0" err="1" smtClean="0"/>
              <a:t>severity</a:t>
            </a:r>
            <a:r>
              <a:rPr lang="pl-PL" i="1" dirty="0" smtClean="0"/>
              <a:t> </a:t>
            </a:r>
            <a:r>
              <a:rPr lang="pl-PL" i="1" dirty="0" err="1" smtClean="0"/>
              <a:t>index</a:t>
            </a:r>
            <a:r>
              <a:rPr lang="pl-PL" dirty="0" smtClean="0"/>
              <a:t>)…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Luka dochodowa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Alternatywa wobec pojedynczych </a:t>
            </a:r>
            <a:r>
              <a:rPr lang="pl-PL" dirty="0"/>
              <a:t>miar </a:t>
            </a:r>
            <a:r>
              <a:rPr lang="pl-PL" dirty="0" smtClean="0"/>
              <a:t>ubóstwa;</a:t>
            </a:r>
          </a:p>
          <a:p>
            <a:r>
              <a:rPr lang="pl-PL" dirty="0" smtClean="0"/>
              <a:t>syntetyczny miernik skonstruowany na </a:t>
            </a:r>
            <a:r>
              <a:rPr lang="pl-PL" dirty="0"/>
              <a:t>bazie informacji dotyczącej różnych aspektów </a:t>
            </a:r>
            <a:r>
              <a:rPr lang="pl-PL" dirty="0" smtClean="0"/>
              <a:t>ubóstwa – </a:t>
            </a:r>
            <a:r>
              <a:rPr lang="pl-PL" dirty="0"/>
              <a:t>dochodu, warunków mieszkaniowych, zdrowia i </a:t>
            </a:r>
            <a:r>
              <a:rPr lang="pl-PL" dirty="0" smtClean="0"/>
              <a:t>edukacji;</a:t>
            </a:r>
          </a:p>
          <a:p>
            <a:r>
              <a:rPr lang="pl-PL" dirty="0" smtClean="0"/>
              <a:t>Wskaźnik </a:t>
            </a:r>
            <a:r>
              <a:rPr lang="pl-PL" dirty="0"/>
              <a:t>ubóstwa </a:t>
            </a:r>
            <a:r>
              <a:rPr lang="pl-PL" dirty="0" smtClean="0"/>
              <a:t>społecznego:</a:t>
            </a:r>
          </a:p>
          <a:p>
            <a:pPr lvl="1"/>
            <a:r>
              <a:rPr lang="pl-PL" dirty="0" smtClean="0"/>
              <a:t>Dla </a:t>
            </a:r>
            <a:r>
              <a:rPr lang="pl-PL" dirty="0"/>
              <a:t>krajów rozwijających się (HPI-1</a:t>
            </a:r>
            <a:r>
              <a:rPr lang="pl-PL" dirty="0" smtClean="0"/>
              <a:t>);</a:t>
            </a:r>
          </a:p>
          <a:p>
            <a:pPr lvl="1"/>
            <a:r>
              <a:rPr lang="pl-PL" dirty="0" smtClean="0"/>
              <a:t>Dla </a:t>
            </a:r>
            <a:r>
              <a:rPr lang="pl-PL" dirty="0"/>
              <a:t>krajów </a:t>
            </a:r>
            <a:r>
              <a:rPr lang="pl-PL" dirty="0" smtClean="0"/>
              <a:t>OECD o </a:t>
            </a:r>
            <a:r>
              <a:rPr lang="pl-PL" dirty="0"/>
              <a:t>wysokich dochodach (HPI-2</a:t>
            </a:r>
            <a:r>
              <a:rPr lang="pl-PL" dirty="0" smtClean="0"/>
              <a:t>); </a:t>
            </a:r>
          </a:p>
          <a:p>
            <a:r>
              <a:rPr lang="pl-PL" dirty="0" smtClean="0"/>
              <a:t>Obydwa </a:t>
            </a:r>
            <a:r>
              <a:rPr lang="pl-PL" dirty="0"/>
              <a:t>wskaźniki zawierają </a:t>
            </a:r>
            <a:r>
              <a:rPr lang="pl-PL" dirty="0" smtClean="0"/>
              <a:t>informacje na </a:t>
            </a:r>
            <a:r>
              <a:rPr lang="pl-PL" dirty="0"/>
              <a:t>temat trzech wymiarów jakości życia: </a:t>
            </a:r>
            <a:endParaRPr lang="pl-PL" dirty="0" smtClean="0"/>
          </a:p>
          <a:p>
            <a:pPr lvl="1"/>
            <a:r>
              <a:rPr lang="pl-PL" dirty="0" smtClean="0"/>
              <a:t>długości </a:t>
            </a:r>
            <a:r>
              <a:rPr lang="pl-PL" dirty="0"/>
              <a:t>i zdrowotności </a:t>
            </a:r>
            <a:r>
              <a:rPr lang="pl-PL" dirty="0" smtClean="0"/>
              <a:t>jego trwania </a:t>
            </a:r>
            <a:r>
              <a:rPr lang="pl-PL" dirty="0"/>
              <a:t>(</a:t>
            </a:r>
            <a:r>
              <a:rPr lang="pl-PL" i="1" dirty="0"/>
              <a:t>long and </a:t>
            </a:r>
            <a:r>
              <a:rPr lang="pl-PL" i="1" dirty="0" err="1"/>
              <a:t>healthy</a:t>
            </a:r>
            <a:r>
              <a:rPr lang="pl-PL" i="1" dirty="0"/>
              <a:t> life), </a:t>
            </a:r>
            <a:endParaRPr lang="pl-PL" i="1" dirty="0" smtClean="0"/>
          </a:p>
          <a:p>
            <a:pPr lvl="1"/>
            <a:r>
              <a:rPr lang="pl-PL" dirty="0" smtClean="0"/>
              <a:t>wiedzy</a:t>
            </a:r>
            <a:r>
              <a:rPr lang="pl-PL" i="1" dirty="0" smtClean="0"/>
              <a:t> </a:t>
            </a:r>
            <a:r>
              <a:rPr lang="pl-PL" i="1" dirty="0"/>
              <a:t>(</a:t>
            </a:r>
            <a:r>
              <a:rPr lang="pl-PL" i="1" dirty="0" err="1"/>
              <a:t>knowledge</a:t>
            </a:r>
            <a:r>
              <a:rPr lang="pl-PL" i="1" dirty="0" smtClean="0"/>
              <a:t>),</a:t>
            </a:r>
          </a:p>
          <a:p>
            <a:pPr lvl="1"/>
            <a:r>
              <a:rPr lang="pl-PL" dirty="0" smtClean="0"/>
              <a:t>godnego </a:t>
            </a:r>
            <a:r>
              <a:rPr lang="pl-PL" dirty="0"/>
              <a:t>poziomu życia (</a:t>
            </a:r>
            <a:r>
              <a:rPr lang="pl-PL" i="1" dirty="0" err="1"/>
              <a:t>decent</a:t>
            </a:r>
            <a:r>
              <a:rPr lang="pl-PL" i="1" dirty="0"/>
              <a:t> standard of </a:t>
            </a:r>
            <a:r>
              <a:rPr lang="pl-PL" i="1" dirty="0" err="1" smtClean="0"/>
              <a:t>living</a:t>
            </a:r>
            <a:r>
              <a:rPr lang="pl-PL" i="1" dirty="0" smtClean="0"/>
              <a:t>),</a:t>
            </a:r>
          </a:p>
          <a:p>
            <a:pPr lvl="1"/>
            <a:r>
              <a:rPr lang="pl-PL" dirty="0" smtClean="0"/>
              <a:t>HPI-2 dodatkowo </a:t>
            </a:r>
            <a:r>
              <a:rPr lang="pl-PL" dirty="0"/>
              <a:t>uwzględnia </a:t>
            </a:r>
            <a:r>
              <a:rPr lang="pl-PL" dirty="0" smtClean="0"/>
              <a:t>społeczne wykluczenie (</a:t>
            </a:r>
            <a:r>
              <a:rPr lang="pl-PL" i="1" dirty="0" err="1" smtClean="0"/>
              <a:t>social</a:t>
            </a:r>
            <a:r>
              <a:rPr lang="pl-PL" i="1" dirty="0" smtClean="0"/>
              <a:t> </a:t>
            </a:r>
            <a:r>
              <a:rPr lang="pl-PL" i="1" dirty="0" err="1"/>
              <a:t>exclusion</a:t>
            </a:r>
            <a:r>
              <a:rPr lang="pl-PL" i="1" dirty="0"/>
              <a:t>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Wskaźniki agregatowe: wskaźnik ubóstwa społecznego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Nierówności społeczne to szerszy problem niż ubóstwo…</a:t>
            </a:r>
          </a:p>
          <a:p>
            <a:r>
              <a:rPr lang="pl-PL" dirty="0" smtClean="0"/>
              <a:t>Najpopularniejszy wskaźnik: pogrupowanie ludzi według poziomu dochodu:</a:t>
            </a:r>
          </a:p>
          <a:p>
            <a:pPr lvl="1"/>
            <a:r>
              <a:rPr lang="pl-PL" dirty="0" smtClean="0"/>
              <a:t>Podział społeczeństwa na decyle lub </a:t>
            </a:r>
            <a:r>
              <a:rPr lang="pl-PL" dirty="0" err="1" smtClean="0"/>
              <a:t>kwintyle</a:t>
            </a:r>
            <a:r>
              <a:rPr lang="pl-PL" dirty="0" smtClean="0"/>
              <a:t> ze względu na dochody osobiste i odpowiadające im udziały w dochodzie narodowym</a:t>
            </a:r>
          </a:p>
          <a:p>
            <a:pPr lvl="1"/>
            <a:r>
              <a:rPr lang="pl-PL" dirty="0" smtClean="0"/>
              <a:t>Współczynnik </a:t>
            </a:r>
            <a:r>
              <a:rPr lang="pl-PL" dirty="0" err="1" smtClean="0"/>
              <a:t>Kuznetsa</a:t>
            </a:r>
            <a:r>
              <a:rPr lang="pl-PL" dirty="0" smtClean="0"/>
              <a:t>: udział 20% najbogatszej ludności w tworzeniu PKB/ udział 40% najbiedniejszej ludności w tworzeniu PKB</a:t>
            </a:r>
          </a:p>
          <a:p>
            <a:r>
              <a:rPr lang="pl-PL" dirty="0" smtClean="0"/>
              <a:t>Alternatywa: krzywa Lorenza i współczynnik </a:t>
            </a:r>
            <a:r>
              <a:rPr lang="pl-PL" dirty="0" err="1" smtClean="0"/>
              <a:t>Giniego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Nierówności społeczne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857364"/>
            <a:ext cx="6169030" cy="3776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Rozkład dochodów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5" y="1500174"/>
            <a:ext cx="4643470" cy="4697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Krzywa Lorenza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rina\Desktop\Gini_Coefficient_World_Human_Development_Report_2007-2008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96" y="1643050"/>
            <a:ext cx="9121204" cy="4929222"/>
          </a:xfrm>
          <a:prstGeom prst="rect">
            <a:avLst/>
          </a:prstGeom>
          <a:noFill/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Współczynnik </a:t>
            </a:r>
            <a:r>
              <a:rPr lang="pl-PL" dirty="0" err="1" smtClean="0"/>
              <a:t>Giniego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Około 1,4 miliarda ludzi musi przeżyć za mniej niż 1,25 USD dziennie;</a:t>
            </a:r>
          </a:p>
          <a:p>
            <a:pPr algn="just"/>
            <a:r>
              <a:rPr lang="pl-PL" dirty="0" smtClean="0"/>
              <a:t>Około 2,7 miliarda ludzi (około 40% populacji świata) ma do dyspozycji mniej niż 2 USD dziennie;</a:t>
            </a:r>
          </a:p>
          <a:p>
            <a:r>
              <a:rPr lang="pl-PL" dirty="0" smtClean="0"/>
              <a:t>40% mieszkańców Azji Południowej, 48% mieszkańców Afryki…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pl-PL" dirty="0" smtClean="0"/>
              <a:t>Ubóstwo – próby definicji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Potrzeba pomiaru poziomu ubóstwa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Pojęcie i wyznaczanie granicy ubóstwa (</a:t>
            </a:r>
            <a:r>
              <a:rPr lang="pl-PL" i="1" dirty="0" err="1" smtClean="0"/>
              <a:t>poverty</a:t>
            </a:r>
            <a:r>
              <a:rPr lang="pl-PL" i="1" dirty="0" smtClean="0"/>
              <a:t> </a:t>
            </a:r>
            <a:r>
              <a:rPr lang="pl-PL" i="1" dirty="0" err="1" smtClean="0"/>
              <a:t>line</a:t>
            </a:r>
            <a:r>
              <a:rPr lang="pl-PL" dirty="0" smtClean="0"/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Tradycyjne mierniki ubóstwa</a:t>
            </a:r>
          </a:p>
          <a:p>
            <a:pPr marL="850392" lvl="1" indent="-457200">
              <a:buFont typeface="+mj-lt"/>
              <a:buAutoNum type="arabicPeriod"/>
            </a:pPr>
            <a:r>
              <a:rPr lang="pl-PL" dirty="0" smtClean="0"/>
              <a:t>Zasięg ubóstwa (</a:t>
            </a:r>
            <a:r>
              <a:rPr lang="pl-PL" i="1" dirty="0" err="1" smtClean="0"/>
              <a:t>headcount</a:t>
            </a:r>
            <a:r>
              <a:rPr lang="pl-PL" i="1" dirty="0" smtClean="0"/>
              <a:t> </a:t>
            </a:r>
            <a:r>
              <a:rPr lang="pl-PL" i="1" dirty="0" err="1" smtClean="0"/>
              <a:t>index</a:t>
            </a:r>
            <a:r>
              <a:rPr lang="pl-PL" dirty="0" smtClean="0"/>
              <a:t>)</a:t>
            </a:r>
          </a:p>
          <a:p>
            <a:pPr marL="850392" lvl="1" indent="-457200">
              <a:buFont typeface="+mj-lt"/>
              <a:buAutoNum type="arabicPeriod"/>
            </a:pPr>
            <a:r>
              <a:rPr lang="pl-PL" dirty="0" smtClean="0"/>
              <a:t>Luka dochodowa (</a:t>
            </a:r>
            <a:r>
              <a:rPr lang="pl-PL" i="1" dirty="0" err="1" smtClean="0"/>
              <a:t>poverty</a:t>
            </a:r>
            <a:r>
              <a:rPr lang="pl-PL" i="1" dirty="0" smtClean="0"/>
              <a:t> gap</a:t>
            </a:r>
            <a:r>
              <a:rPr lang="pl-PL" dirty="0" smtClean="0"/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Alternatywne wskaźniki ubóstwa: wskaźnik ubóstwa społecznego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Nierówności społeczne – sposób pomiaru</a:t>
            </a:r>
          </a:p>
          <a:p>
            <a:pPr marL="850392" lvl="1" indent="-457200">
              <a:buFont typeface="+mj-lt"/>
              <a:buAutoNum type="arabicPeriod"/>
            </a:pPr>
            <a:r>
              <a:rPr lang="pl-PL" dirty="0" smtClean="0"/>
              <a:t>Rozkład dochodu w społeczeństwie</a:t>
            </a:r>
          </a:p>
          <a:p>
            <a:pPr marL="850392" lvl="1" indent="-457200">
              <a:buFont typeface="+mj-lt"/>
              <a:buAutoNum type="arabicPeriod"/>
            </a:pPr>
            <a:r>
              <a:rPr lang="pl-PL" dirty="0" smtClean="0"/>
              <a:t>Krzywa Lorenza i współczynnik </a:t>
            </a:r>
            <a:r>
              <a:rPr lang="pl-PL" dirty="0" err="1" smtClean="0"/>
              <a:t>Giniego</a:t>
            </a:r>
            <a:endParaRPr lang="pl-PL" dirty="0" smtClean="0"/>
          </a:p>
          <a:p>
            <a:pPr lvl="1"/>
            <a:endParaRPr lang="pl-PL" dirty="0" smtClean="0"/>
          </a:p>
          <a:p>
            <a:pPr lvl="1"/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Pozbawienie, ograniczenie dobrobytu (</a:t>
            </a:r>
            <a:r>
              <a:rPr lang="pl-PL" i="1" dirty="0" err="1" smtClean="0"/>
              <a:t>pronounced</a:t>
            </a:r>
            <a:r>
              <a:rPr lang="pl-PL" i="1" dirty="0" smtClean="0"/>
              <a:t> </a:t>
            </a:r>
            <a:r>
              <a:rPr lang="pl-PL" i="1" dirty="0" err="1" smtClean="0"/>
              <a:t>deprivation</a:t>
            </a:r>
            <a:r>
              <a:rPr lang="pl-PL" i="1" dirty="0" smtClean="0"/>
              <a:t> </a:t>
            </a:r>
            <a:r>
              <a:rPr lang="pl-PL" i="1" dirty="0" err="1" smtClean="0"/>
              <a:t>in</a:t>
            </a:r>
            <a:r>
              <a:rPr lang="pl-PL" i="1" dirty="0" smtClean="0"/>
              <a:t> </a:t>
            </a:r>
            <a:r>
              <a:rPr lang="pl-PL" i="1" dirty="0" err="1" smtClean="0"/>
              <a:t>well-being</a:t>
            </a:r>
            <a:r>
              <a:rPr lang="pl-PL" dirty="0" smtClean="0"/>
              <a:t>);</a:t>
            </a:r>
          </a:p>
          <a:p>
            <a:pPr algn="just"/>
            <a:r>
              <a:rPr lang="pl-PL" dirty="0" smtClean="0"/>
              <a:t>Niezdolność do uzyskania minimalnego standardu życia;</a:t>
            </a:r>
          </a:p>
          <a:p>
            <a:pPr algn="just"/>
            <a:r>
              <a:rPr lang="pl-PL" dirty="0" smtClean="0"/>
              <a:t>Odnosi się do osób, rodzin lub grup osób, których środki są ograniczone w takim stopniu, że poziom ich życia obniża się poza akceptowalne minimum w kraju zamieszkania;</a:t>
            </a:r>
          </a:p>
          <a:p>
            <a:pPr algn="just"/>
            <a:r>
              <a:rPr lang="pl-PL" dirty="0" smtClean="0"/>
              <a:t>Problem: sprecyzowanie kogo uważamy za ubogiego???</a:t>
            </a:r>
          </a:p>
          <a:p>
            <a:pPr algn="just"/>
            <a:r>
              <a:rPr lang="pl-PL" dirty="0" smtClean="0"/>
              <a:t>Brak precyzyjnej i ogólnie akceptowanej definicji ubóstwa;</a:t>
            </a:r>
          </a:p>
          <a:p>
            <a:pPr algn="just"/>
            <a:r>
              <a:rPr lang="pl-PL" dirty="0" smtClean="0"/>
              <a:t>Wszystkie definicje: powiązanie  ubóstwa z faktem niezaspokojenia pewnych potrzeb na określonym poziomie</a:t>
            </a:r>
          </a:p>
          <a:p>
            <a:pPr algn="just"/>
            <a:r>
              <a:rPr lang="pl-PL" dirty="0" smtClean="0"/>
              <a:t>Rozróżnienie: </a:t>
            </a:r>
          </a:p>
          <a:p>
            <a:pPr lvl="1" algn="just"/>
            <a:r>
              <a:rPr lang="pl-PL" dirty="0" smtClean="0"/>
              <a:t>Ubóstwo absolutne – stan warunków bytowych, który uniemożliwia lub w istotnym stopniu utrudnia realizację podstawowych funkcji życiowych.</a:t>
            </a:r>
          </a:p>
          <a:p>
            <a:pPr lvl="1" algn="just"/>
            <a:r>
              <a:rPr lang="pl-PL" dirty="0" smtClean="0"/>
              <a:t>Ubóstwo względne – poziom dochodów jednostki, który jest mniejszy niż przeciętny poziom dochodów lub wydatków, przyjęty w danej społeczności lokalnej lub w danym kraju.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ubóstwo?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Aby przypomnieć o najbiedniejszych – łatwo zignorować biedę, gdy nie jest wykazywana w statystykach;</a:t>
            </a:r>
          </a:p>
          <a:p>
            <a:pPr algn="just"/>
            <a:r>
              <a:rPr lang="pl-PL" dirty="0" smtClean="0"/>
              <a:t>Aby móc zredukować poziom ubóstwa, trzeba wiedzieć w jaki sposób i do kogo należy dotrzeć;</a:t>
            </a:r>
          </a:p>
          <a:p>
            <a:pPr algn="just"/>
            <a:r>
              <a:rPr lang="pl-PL" dirty="0" smtClean="0"/>
              <a:t>Aby monitorować i wdrażać inicjatywy redukcji ubóstwa;</a:t>
            </a:r>
          </a:p>
          <a:p>
            <a:pPr algn="just"/>
            <a:r>
              <a:rPr lang="pl-PL" dirty="0" smtClean="0"/>
              <a:t>Aby oceniać efektywność instytucji mających pomagać najbiedniejszym…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Dlaczego mierzy się poziom ubóstwa?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smtClean="0"/>
              <a:t>Podstawowa kategoria metodologiczna w badaniach nad ubóstwem;</a:t>
            </a:r>
          </a:p>
          <a:p>
            <a:r>
              <a:rPr lang="pl-PL" dirty="0" smtClean="0"/>
              <a:t>Kategoria praktyczna, </a:t>
            </a:r>
            <a:r>
              <a:rPr lang="pl-PL" dirty="0"/>
              <a:t>na podstawie której ustalane są działania w dziedzinie zabezpieczenia </a:t>
            </a:r>
            <a:r>
              <a:rPr lang="pl-PL" dirty="0" smtClean="0"/>
              <a:t>społecznego;</a:t>
            </a:r>
          </a:p>
          <a:p>
            <a:r>
              <a:rPr lang="pl-PL" dirty="0" smtClean="0"/>
              <a:t>Pomiar ubóstwa: wybór wskaźnika dobrobytu/ubóstwa i odpowiedniej linii obrazującej </a:t>
            </a:r>
            <a:r>
              <a:rPr lang="pl-PL" smtClean="0"/>
              <a:t>wartość progową;</a:t>
            </a:r>
            <a:endParaRPr lang="pl-PL" dirty="0" smtClean="0"/>
          </a:p>
          <a:p>
            <a:r>
              <a:rPr lang="pl-PL" dirty="0" smtClean="0"/>
              <a:t>Linie bezwzględnego ubóstwa:</a:t>
            </a:r>
          </a:p>
          <a:p>
            <a:pPr lvl="1"/>
            <a:r>
              <a:rPr lang="pl-PL" dirty="0" smtClean="0"/>
              <a:t>Zazwyczaj: pomiar dochodu lub pomiar wydatków konsumpcyjnych - pieniężne wskaźniki dobrobytu:</a:t>
            </a:r>
          </a:p>
          <a:p>
            <a:pPr lvl="2"/>
            <a:r>
              <a:rPr lang="pl-PL" dirty="0" smtClean="0"/>
              <a:t>Minimum egzystencji: wyrażony w pieniądzu koszyk dóbr niezbędnych do przeżycia danej jednostki (</a:t>
            </a:r>
            <a:r>
              <a:rPr lang="pl-PL" i="1" dirty="0" err="1" smtClean="0"/>
              <a:t>Cost-Of-Basic</a:t>
            </a:r>
            <a:r>
              <a:rPr lang="pl-PL" i="1" dirty="0" smtClean="0"/>
              <a:t> </a:t>
            </a:r>
            <a:r>
              <a:rPr lang="pl-PL" i="1" dirty="0" err="1" smtClean="0"/>
              <a:t>Needs</a:t>
            </a:r>
            <a:r>
              <a:rPr lang="pl-PL" i="1" dirty="0" smtClean="0"/>
              <a:t> – CBN</a:t>
            </a:r>
            <a:r>
              <a:rPr lang="pl-PL" dirty="0" smtClean="0"/>
              <a:t>)</a:t>
            </a:r>
          </a:p>
          <a:p>
            <a:pPr lvl="2"/>
            <a:r>
              <a:rPr lang="pl-PL" dirty="0" smtClean="0"/>
              <a:t>Minimum socjalne: taki poziom niskich dochodów, który pozwala normalnie uczestniczyć w życiu społeczeństwa i nie pozwala wpaść w ubóstwo</a:t>
            </a:r>
          </a:p>
          <a:p>
            <a:pPr lvl="1"/>
            <a:r>
              <a:rPr lang="pl-PL" dirty="0" smtClean="0"/>
              <a:t>Alternatywa: pomiar dziennego spożycia kalorii (</a:t>
            </a:r>
            <a:r>
              <a:rPr lang="pl-PL" i="1" dirty="0" err="1" smtClean="0"/>
              <a:t>Food</a:t>
            </a:r>
            <a:r>
              <a:rPr lang="pl-PL" i="1" dirty="0" smtClean="0"/>
              <a:t> </a:t>
            </a:r>
            <a:r>
              <a:rPr lang="pl-PL" i="1" dirty="0"/>
              <a:t>Energy </a:t>
            </a:r>
            <a:r>
              <a:rPr lang="pl-PL" i="1" dirty="0" err="1" smtClean="0"/>
              <a:t>Intake</a:t>
            </a:r>
            <a:r>
              <a:rPr lang="pl-PL" i="1" dirty="0" smtClean="0"/>
              <a:t> – FEI</a:t>
            </a:r>
            <a:r>
              <a:rPr lang="pl-PL" dirty="0"/>
              <a:t>)</a:t>
            </a:r>
            <a:endParaRPr lang="pl-PL" dirty="0" smtClean="0"/>
          </a:p>
          <a:p>
            <a:r>
              <a:rPr lang="pl-PL" dirty="0" smtClean="0"/>
              <a:t>Linie względnego ubóstwa:</a:t>
            </a:r>
          </a:p>
          <a:p>
            <a:pPr lvl="1"/>
            <a:r>
              <a:rPr lang="pl-PL" dirty="0" smtClean="0"/>
              <a:t>Wartość </a:t>
            </a:r>
            <a:r>
              <a:rPr lang="pl-PL" dirty="0"/>
              <a:t>realna </a:t>
            </a:r>
            <a:r>
              <a:rPr lang="pl-PL" dirty="0" smtClean="0"/>
              <a:t>zmienia </a:t>
            </a:r>
            <a:r>
              <a:rPr lang="pl-PL" dirty="0"/>
              <a:t>się wraz z przeciętnym poziomem życia w danym </a:t>
            </a:r>
            <a:r>
              <a:rPr lang="pl-PL" dirty="0" smtClean="0"/>
              <a:t>kraju;</a:t>
            </a:r>
          </a:p>
          <a:p>
            <a:pPr lvl="1"/>
            <a:r>
              <a:rPr lang="pl-PL" dirty="0" smtClean="0"/>
              <a:t>Najczęściej: 50% przeciętnych dochodów lub połowa mediany dochodów;</a:t>
            </a:r>
          </a:p>
          <a:p>
            <a:r>
              <a:rPr lang="pl-PL" dirty="0" smtClean="0"/>
              <a:t>Linie subiektywnego ubóstwa: wyznaczane wprost </a:t>
            </a:r>
            <a:r>
              <a:rPr lang="pl-PL" dirty="0"/>
              <a:t>przez opinię </a:t>
            </a:r>
            <a:r>
              <a:rPr lang="pl-PL" dirty="0" smtClean="0"/>
              <a:t>społeczną.</a:t>
            </a:r>
            <a:endParaRPr lang="pl-PL" dirty="0"/>
          </a:p>
          <a:p>
            <a:pPr lvl="1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Granica ubóstwa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Mierzy odsetek społeczeństwa, który znajduje się poniżej linii ubóstwa</a:t>
            </a:r>
          </a:p>
          <a:p>
            <a:r>
              <a:rPr lang="pl-PL" dirty="0" smtClean="0"/>
              <a:t>Łatwy do zmierzenia i interpretacji</a:t>
            </a:r>
          </a:p>
          <a:p>
            <a:r>
              <a:rPr lang="pl-PL" dirty="0" smtClean="0"/>
              <a:t>Problem: jak biedni są „biedni”?</a:t>
            </a:r>
          </a:p>
          <a:p>
            <a:r>
              <a:rPr lang="pl-PL" dirty="0" smtClean="0"/>
              <a:t>Jeśli biedni staną się biedniejsi, indeks nie pokaże</a:t>
            </a:r>
          </a:p>
          <a:p>
            <a:r>
              <a:rPr lang="pl-PL" dirty="0" smtClean="0"/>
              <a:t>Najłatwiejsza metoda na obniżenie wartości indeksu: wydobyć z ubóstwa ludzi tuż poniżej granicy ubóstwa</a:t>
            </a:r>
          </a:p>
          <a:p>
            <a:r>
              <a:rPr lang="pl-PL" dirty="0" smtClean="0"/>
              <a:t>Zwykle przeliczany z badań dotyczących gospodarstw domowych na jednostki – możliwe błędy i przeoczenia…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Zasięg ubóstwa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arina\Desktop\Percent_poverty_world_map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43050"/>
            <a:ext cx="9144000" cy="5214950"/>
          </a:xfrm>
          <a:prstGeom prst="rect">
            <a:avLst/>
          </a:prstGeom>
          <a:noFill/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Ubóstwo według narodowych linii ubóstwa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arina\Desktop\Percentage_living_on_less_than_$1_per_day_1981-2001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600200"/>
            <a:ext cx="8215370" cy="5079388"/>
          </a:xfrm>
          <a:prstGeom prst="rect">
            <a:avLst/>
          </a:prstGeom>
          <a:noFill/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0B66F53-392E-48E6-B856-2982153FD455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Odsetek ludności żyjący za mniej niż  1 USD dziennie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1987</TotalTime>
  <Words>795</Words>
  <Application>Microsoft Office PowerPoint</Application>
  <PresentationFormat>Pokaz na ekranie (4:3)</PresentationFormat>
  <Paragraphs>115</Paragraphs>
  <Slides>16</Slides>
  <Notes>16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Hol</vt:lpstr>
      <vt:lpstr>Ubóstwo i nierówności społeczne</vt:lpstr>
      <vt:lpstr>Slajd 2</vt:lpstr>
      <vt:lpstr>Plan prezentacji</vt:lpstr>
      <vt:lpstr>Czym jest ubóstwo?</vt:lpstr>
      <vt:lpstr>Dlaczego mierzy się poziom ubóstwa?</vt:lpstr>
      <vt:lpstr>Granica ubóstwa</vt:lpstr>
      <vt:lpstr>Zasięg ubóstwa</vt:lpstr>
      <vt:lpstr>Ubóstwo według narodowych linii ubóstwa</vt:lpstr>
      <vt:lpstr>Odsetek ludności żyjący za mniej niż  1 USD dziennie</vt:lpstr>
      <vt:lpstr>Odsetek ludności żyjący za mniej niż 1,25 USD dziennie</vt:lpstr>
      <vt:lpstr>Luka dochodowa</vt:lpstr>
      <vt:lpstr>Wskaźniki agregatowe: wskaźnik ubóstwa społecznego</vt:lpstr>
      <vt:lpstr>Nierówności społeczne</vt:lpstr>
      <vt:lpstr>Rozkład dochodów</vt:lpstr>
      <vt:lpstr>Krzywa Lorenza</vt:lpstr>
      <vt:lpstr>Współczynnik Giniego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Ubóstwo i nierówności społeczne - sposoby pomiaru i podstawowe wskaźniki</dc:title>
  <dc:creator>Windows User</dc:creator>
  <cp:lastModifiedBy>Karina J</cp:lastModifiedBy>
  <cp:revision>23</cp:revision>
  <dcterms:created xsi:type="dcterms:W3CDTF">2009-06-21T15:15:30Z</dcterms:created>
  <dcterms:modified xsi:type="dcterms:W3CDTF">2010-03-28T07:26:57Z</dcterms:modified>
</cp:coreProperties>
</file>