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0" r:id="rId6"/>
    <p:sldId id="263" r:id="rId7"/>
    <p:sldId id="261" r:id="rId8"/>
    <p:sldId id="267" r:id="rId9"/>
    <p:sldId id="268" r:id="rId10"/>
    <p:sldId id="270" r:id="rId11"/>
    <p:sldId id="271" r:id="rId12"/>
    <p:sldId id="273" r:id="rId13"/>
    <p:sldId id="274" r:id="rId14"/>
    <p:sldId id="275" r:id="rId15"/>
    <p:sldId id="276" r:id="rId16"/>
    <p:sldId id="282" r:id="rId17"/>
    <p:sldId id="283" r:id="rId18"/>
    <p:sldId id="294" r:id="rId19"/>
    <p:sldId id="284" r:id="rId20"/>
    <p:sldId id="281" r:id="rId21"/>
    <p:sldId id="287" r:id="rId22"/>
    <p:sldId id="288" r:id="rId23"/>
    <p:sldId id="295" r:id="rId24"/>
    <p:sldId id="293" r:id="rId25"/>
    <p:sldId id="296" r:id="rId26"/>
    <p:sldId id="297" r:id="rId27"/>
    <p:sldId id="289" r:id="rId28"/>
    <p:sldId id="292" r:id="rId29"/>
    <p:sldId id="298" r:id="rId30"/>
    <p:sldId id="290" r:id="rId31"/>
    <p:sldId id="291" r:id="rId32"/>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C6167D7-5A16-4578-A6FA-1800E75ED835}" type="datetimeFigureOut">
              <a:rPr lang="pl-PL"/>
              <a:pPr>
                <a:defRPr/>
              </a:pPr>
              <a:t>2010-03-28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3416CF7-02A8-48B4-A319-0210266372B3}"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505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4506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9A8095-8AF3-4F7E-B16D-92B4D540A901}" type="slidenum">
              <a:rPr lang="pl-PL"/>
              <a:pPr fontAlgn="base">
                <a:spcBef>
                  <a:spcPct val="0"/>
                </a:spcBef>
                <a:spcAft>
                  <a:spcPct val="0"/>
                </a:spcAft>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529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5530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181BB3-17F2-4326-9F6C-672763BEF123}" type="slidenum">
              <a:rPr lang="pl-PL"/>
              <a:pPr fontAlgn="base">
                <a:spcBef>
                  <a:spcPct val="0"/>
                </a:spcBef>
                <a:spcAft>
                  <a:spcPct val="0"/>
                </a:spcAft>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041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042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63FE48-8921-4F68-A689-6BFCF2CF11B8}" type="slidenum">
              <a:rPr lang="pl-PL"/>
              <a:pPr fontAlgn="base">
                <a:spcBef>
                  <a:spcPct val="0"/>
                </a:spcBef>
                <a:spcAft>
                  <a:spcPct val="0"/>
                </a:spcAft>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43"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1444"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43C1CE-E462-47EA-AA10-F2930523D6D2}" type="slidenum">
              <a:rPr lang="pl-PL"/>
              <a:pPr fontAlgn="base">
                <a:spcBef>
                  <a:spcPct val="0"/>
                </a:spcBef>
                <a:spcAft>
                  <a:spcPct val="0"/>
                </a:spcAft>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2467"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2468"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8B7721-7526-41EA-8BC0-FD356AD0DD09}" type="slidenum">
              <a:rPr lang="pl-PL"/>
              <a:pPr fontAlgn="base">
                <a:spcBef>
                  <a:spcPct val="0"/>
                </a:spcBef>
                <a:spcAft>
                  <a:spcPct val="0"/>
                </a:spcAft>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3491"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3492"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93B21B-FEF9-4F7F-AE3B-09B0FB9E56F7}" type="slidenum">
              <a:rPr lang="pl-PL"/>
              <a:pPr fontAlgn="base">
                <a:spcBef>
                  <a:spcPct val="0"/>
                </a:spcBef>
                <a:spcAft>
                  <a:spcPct val="0"/>
                </a:spcAft>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4515"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4516"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E7755E-E02F-4512-B092-BDB5CAC3D6B1}" type="slidenum">
              <a:rPr lang="pl-PL"/>
              <a:pPr fontAlgn="base">
                <a:spcBef>
                  <a:spcPct val="0"/>
                </a:spcBef>
                <a:spcAft>
                  <a:spcPct val="0"/>
                </a:spcAft>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553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554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3AB4C0-4E0C-4C08-ABC5-76F90B24F8F9}" type="slidenum">
              <a:rPr lang="pl-PL"/>
              <a:pPr fontAlgn="base">
                <a:spcBef>
                  <a:spcPct val="0"/>
                </a:spcBef>
                <a:spcAft>
                  <a:spcPct val="0"/>
                </a:spcAft>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6563"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6564"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C273934-60BE-4AF0-82F6-40D4464B79EE}" type="slidenum">
              <a:rPr lang="pl-PL"/>
              <a:pPr fontAlgn="base">
                <a:spcBef>
                  <a:spcPct val="0"/>
                </a:spcBef>
                <a:spcAft>
                  <a:spcPct val="0"/>
                </a:spcAft>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7587"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7588"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1823B8-0057-4AAF-81F4-FADC6AE16676}" type="slidenum">
              <a:rPr lang="pl-PL"/>
              <a:pPr fontAlgn="base">
                <a:spcBef>
                  <a:spcPct val="0"/>
                </a:spcBef>
                <a:spcAft>
                  <a:spcPct val="0"/>
                </a:spcAft>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8611"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8612"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325074-8260-4505-95D6-10173084E686}" type="slidenum">
              <a:rPr lang="pl-PL"/>
              <a:pPr fontAlgn="base">
                <a:spcBef>
                  <a:spcPct val="0"/>
                </a:spcBef>
                <a:spcAft>
                  <a:spcPct val="0"/>
                </a:spcAft>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6083"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46084"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947C21-F672-4F10-9F75-CB3F8CA45F24}" type="slidenum">
              <a:rPr lang="pl-PL"/>
              <a:pPr fontAlgn="base">
                <a:spcBef>
                  <a:spcPct val="0"/>
                </a:spcBef>
                <a:spcAft>
                  <a:spcPct val="0"/>
                </a:spcAft>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9635"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69636"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0A96EB-1948-4DA4-9BF6-DF2EDDA6DDC6}" type="slidenum">
              <a:rPr lang="pl-PL"/>
              <a:pPr fontAlgn="base">
                <a:spcBef>
                  <a:spcPct val="0"/>
                </a:spcBef>
                <a:spcAft>
                  <a:spcPct val="0"/>
                </a:spcAft>
              </a:pPr>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065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066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072D65-EE5D-4CED-BD88-EDBA591698A2}" type="slidenum">
              <a:rPr lang="pl-PL"/>
              <a:pPr fontAlgn="base">
                <a:spcBef>
                  <a:spcPct val="0"/>
                </a:spcBef>
                <a:spcAft>
                  <a:spcPct val="0"/>
                </a:spcAft>
              </a:pPr>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1683"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1684"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19704C-7AB4-4ACC-AED1-1A624592B206}" type="slidenum">
              <a:rPr lang="pl-PL"/>
              <a:pPr fontAlgn="base">
                <a:spcBef>
                  <a:spcPct val="0"/>
                </a:spcBef>
                <a:spcAft>
                  <a:spcPct val="0"/>
                </a:spcAft>
              </a:pPr>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2707"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2708"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1FE349-04E3-44F4-834F-B8D27CA4FB50}" type="slidenum">
              <a:rPr lang="pl-PL"/>
              <a:pPr fontAlgn="base">
                <a:spcBef>
                  <a:spcPct val="0"/>
                </a:spcBef>
                <a:spcAft>
                  <a:spcPct val="0"/>
                </a:spcAft>
              </a:pPr>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3731"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3732"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19C837-CA85-4437-BE02-AB87BB007E7D}" type="slidenum">
              <a:rPr lang="pl-PL"/>
              <a:pPr fontAlgn="base">
                <a:spcBef>
                  <a:spcPct val="0"/>
                </a:spcBef>
                <a:spcAft>
                  <a:spcPct val="0"/>
                </a:spcAft>
              </a:pPr>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4755"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4756"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A09503-D5E8-4AAA-839C-54A2CE937726}" type="slidenum">
              <a:rPr lang="pl-PL"/>
              <a:pPr fontAlgn="base">
                <a:spcBef>
                  <a:spcPct val="0"/>
                </a:spcBef>
                <a:spcAft>
                  <a:spcPct val="0"/>
                </a:spcAft>
              </a:pPr>
              <a:t>27</a:t>
            </a:fld>
            <a:endParaRPr lang="pl-P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577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578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38AD-2E0D-4993-8F75-C13B993EA19A}" type="slidenum">
              <a:rPr lang="pl-PL"/>
              <a:pPr fontAlgn="base">
                <a:spcBef>
                  <a:spcPct val="0"/>
                </a:spcBef>
                <a:spcAft>
                  <a:spcPct val="0"/>
                </a:spcAft>
              </a:pPr>
              <a:t>28</a:t>
            </a:fld>
            <a:endParaRPr 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6803"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6804"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E212E1-F501-4B0D-9056-CEB0FC7012C2}" type="slidenum">
              <a:rPr lang="pl-PL"/>
              <a:pPr fontAlgn="base">
                <a:spcBef>
                  <a:spcPct val="0"/>
                </a:spcBef>
                <a:spcAft>
                  <a:spcPct val="0"/>
                </a:spcAft>
              </a:pPr>
              <a:t>30</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7827"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77828"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98FFE7-7D39-4280-AD7F-7FB81E98588A}" type="slidenum">
              <a:rPr lang="pl-PL"/>
              <a:pPr fontAlgn="base">
                <a:spcBef>
                  <a:spcPct val="0"/>
                </a:spcBef>
                <a:spcAft>
                  <a:spcPct val="0"/>
                </a:spcAft>
              </a:pPr>
              <a:t>31</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7107"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47108"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733B66-D4A8-49E5-82F8-5C132EE6955A}" type="slidenum">
              <a:rPr lang="pl-PL"/>
              <a:pPr fontAlgn="base">
                <a:spcBef>
                  <a:spcPct val="0"/>
                </a:spcBef>
                <a:spcAft>
                  <a:spcPct val="0"/>
                </a:spcAft>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8131"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48132"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AF6845-BA32-45A7-9B2B-BB74751AE3B1}" type="slidenum">
              <a:rPr lang="pl-PL"/>
              <a:pPr fontAlgn="base">
                <a:spcBef>
                  <a:spcPct val="0"/>
                </a:spcBef>
                <a:spcAft>
                  <a:spcPct val="0"/>
                </a:spcAft>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9155"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49156"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9E127F-3B5D-4A85-960B-B1C65F14956B}" type="slidenum">
              <a:rPr lang="pl-PL"/>
              <a:pPr fontAlgn="base">
                <a:spcBef>
                  <a:spcPct val="0"/>
                </a:spcBef>
                <a:spcAft>
                  <a:spcPct val="0"/>
                </a:spcAft>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017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5018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05853E-424E-4D2D-843B-1A4CA691FADD}" type="slidenum">
              <a:rPr lang="pl-PL"/>
              <a:pPr fontAlgn="base">
                <a:spcBef>
                  <a:spcPct val="0"/>
                </a:spcBef>
                <a:spcAft>
                  <a:spcPct val="0"/>
                </a:spcAft>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2227"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52228"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2F67A8-FEED-4934-98FC-CD4AC471D3FB}" type="slidenum">
              <a:rPr lang="pl-PL"/>
              <a:pPr fontAlgn="base">
                <a:spcBef>
                  <a:spcPct val="0"/>
                </a:spcBef>
                <a:spcAft>
                  <a:spcPct val="0"/>
                </a:spcAft>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3251"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53252"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37CA86-E855-4030-BD6D-5680AFDB23B4}" type="slidenum">
              <a:rPr lang="pl-PL"/>
              <a:pPr fontAlgn="base">
                <a:spcBef>
                  <a:spcPct val="0"/>
                </a:spcBef>
                <a:spcAft>
                  <a:spcPct val="0"/>
                </a:spcAft>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4275"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54276"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C466861-74F6-466F-BEB2-D10EF5B897D7}" type="slidenum">
              <a:rPr lang="pl-PL"/>
              <a:pPr fontAlgn="base">
                <a:spcBef>
                  <a:spcPct val="0"/>
                </a:spcBef>
                <a:spcAft>
                  <a:spcPct val="0"/>
                </a:spcAft>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Trójkąt prostokątny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upa 15"/>
          <p:cNvGrpSpPr>
            <a:grpSpLocks/>
          </p:cNvGrpSpPr>
          <p:nvPr/>
        </p:nvGrpSpPr>
        <p:grpSpPr bwMode="auto">
          <a:xfrm>
            <a:off x="-3175" y="4953000"/>
            <a:ext cx="9147175" cy="1911350"/>
            <a:chOff x="-3765" y="4832896"/>
            <a:chExt cx="9147765" cy="2032192"/>
          </a:xfrm>
        </p:grpSpPr>
        <p:sp>
          <p:nvSpPr>
            <p:cNvPr id="6" name="Dowolny kształt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Dowolny kształt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Dowolny kształt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Łącznik prosty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ytuł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11" name="Symbol zastępczy daty 29"/>
          <p:cNvSpPr>
            <a:spLocks noGrp="1"/>
          </p:cNvSpPr>
          <p:nvPr>
            <p:ph type="dt" sz="half" idx="10"/>
          </p:nvPr>
        </p:nvSpPr>
        <p:spPr/>
        <p:txBody>
          <a:bodyPr/>
          <a:lstStyle>
            <a:lvl1pPr>
              <a:defRPr smtClean="0">
                <a:solidFill>
                  <a:srgbClr val="FFFFFF"/>
                </a:solidFill>
              </a:defRPr>
            </a:lvl1pPr>
            <a:extLst/>
          </a:lstStyle>
          <a:p>
            <a:pPr>
              <a:defRPr/>
            </a:pPr>
            <a:fld id="{A4AAFC63-5A80-45A9-B1A5-D9EA42E17D1B}" type="datetimeFigureOut">
              <a:rPr lang="pl-PL"/>
              <a:pPr>
                <a:defRPr/>
              </a:pPr>
              <a:t>2010-03-28</a:t>
            </a:fld>
            <a:endParaRPr lang="pl-PL"/>
          </a:p>
        </p:txBody>
      </p:sp>
      <p:sp>
        <p:nvSpPr>
          <p:cNvPr id="12" name="Symbol zastępczy stopki 18"/>
          <p:cNvSpPr>
            <a:spLocks noGrp="1"/>
          </p:cNvSpPr>
          <p:nvPr>
            <p:ph type="ftr" sz="quarter" idx="11"/>
          </p:nvPr>
        </p:nvSpPr>
        <p:spPr/>
        <p:txBody>
          <a:bodyPr/>
          <a:lstStyle>
            <a:lvl1pPr>
              <a:defRPr>
                <a:solidFill>
                  <a:schemeClr val="accent1">
                    <a:tint val="20000"/>
                  </a:schemeClr>
                </a:solidFill>
              </a:defRPr>
            </a:lvl1pPr>
            <a:extLst/>
          </a:lstStyle>
          <a:p>
            <a:pPr>
              <a:defRPr/>
            </a:pPr>
            <a:endParaRPr lang="pl-PL"/>
          </a:p>
        </p:txBody>
      </p:sp>
      <p:sp>
        <p:nvSpPr>
          <p:cNvPr id="13" name="Symbol zastępczy numeru slajdu 26"/>
          <p:cNvSpPr>
            <a:spLocks noGrp="1"/>
          </p:cNvSpPr>
          <p:nvPr>
            <p:ph type="sldNum" sz="quarter" idx="12"/>
          </p:nvPr>
        </p:nvSpPr>
        <p:spPr/>
        <p:txBody>
          <a:bodyPr/>
          <a:lstStyle>
            <a:lvl1pPr>
              <a:defRPr smtClean="0">
                <a:solidFill>
                  <a:srgbClr val="FFFFFF"/>
                </a:solidFill>
              </a:defRPr>
            </a:lvl1pPr>
            <a:extLst/>
          </a:lstStyle>
          <a:p>
            <a:pPr>
              <a:defRPr/>
            </a:pPr>
            <a:fld id="{D6F9E773-EECA-418C-A64B-C6FAC297F45A}"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DF8EF659-949E-4AA7-9A5B-3D40F66D5C29}" type="datetimeFigureOut">
              <a:rPr lang="pl-PL"/>
              <a:pPr>
                <a:defRPr/>
              </a:pPr>
              <a:t>2010-03-28</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A629C8E7-15AD-42A9-8603-55267EBC7E6A}"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71F1E3DF-D505-467E-B25B-8351257FF87C}" type="datetimeFigureOut">
              <a:rPr lang="pl-PL"/>
              <a:pPr>
                <a:defRPr/>
              </a:pPr>
              <a:t>2010-03-28</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ED0904CE-571A-479E-A2A8-BBA7AD09159F}"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Tytuł 6"/>
          <p:cNvSpPr>
            <a:spLocks noGrp="1"/>
          </p:cNvSpPr>
          <p:nvPr>
            <p:ph type="title"/>
          </p:nvPr>
        </p:nvSpPr>
        <p:spPr/>
        <p:txBody>
          <a:bodyPr rtlCol="0"/>
          <a:lstStyle>
            <a:extLst/>
          </a:lstStyle>
          <a:p>
            <a:r>
              <a:rPr lang="pl-PL" smtClean="0"/>
              <a:t>Kliknij, aby edytować styl</a:t>
            </a:r>
            <a:endParaRPr lang="en-US"/>
          </a:p>
        </p:txBody>
      </p:sp>
      <p:sp>
        <p:nvSpPr>
          <p:cNvPr id="4" name="Symbol zastępczy daty 9"/>
          <p:cNvSpPr>
            <a:spLocks noGrp="1"/>
          </p:cNvSpPr>
          <p:nvPr>
            <p:ph type="dt" sz="half" idx="10"/>
          </p:nvPr>
        </p:nvSpPr>
        <p:spPr/>
        <p:txBody>
          <a:bodyPr/>
          <a:lstStyle>
            <a:lvl1pPr>
              <a:defRPr/>
            </a:lvl1pPr>
          </a:lstStyle>
          <a:p>
            <a:pPr>
              <a:defRPr/>
            </a:pPr>
            <a:fld id="{D27794B2-8796-4A31-B05C-3DD14B4BEA0B}" type="datetimeFigureOut">
              <a:rPr lang="pl-PL"/>
              <a:pPr>
                <a:defRPr/>
              </a:pPr>
              <a:t>2010-03-28</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1BECF843-4C01-4F33-9CA0-B1E96819FDCF}"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4" name="Pag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Pag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ytuł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6" name="Symbol zastępczy daty 3"/>
          <p:cNvSpPr>
            <a:spLocks noGrp="1"/>
          </p:cNvSpPr>
          <p:nvPr>
            <p:ph type="dt" sz="half" idx="10"/>
          </p:nvPr>
        </p:nvSpPr>
        <p:spPr/>
        <p:txBody>
          <a:bodyPr/>
          <a:lstStyle>
            <a:lvl1pPr>
              <a:defRPr/>
            </a:lvl1pPr>
            <a:extLst/>
          </a:lstStyle>
          <a:p>
            <a:pPr>
              <a:defRPr/>
            </a:pPr>
            <a:fld id="{1A54F4C2-4E27-4BE3-8DAA-CD42DDC34B5C}" type="datetimeFigureOut">
              <a:rPr lang="pl-PL"/>
              <a:pPr>
                <a:defRPr/>
              </a:pPr>
              <a:t>2010-03-28</a:t>
            </a:fld>
            <a:endParaRPr lang="pl-PL"/>
          </a:p>
        </p:txBody>
      </p:sp>
      <p:sp>
        <p:nvSpPr>
          <p:cNvPr id="7" name="Symbol zastępczy stopki 4"/>
          <p:cNvSpPr>
            <a:spLocks noGrp="1"/>
          </p:cNvSpPr>
          <p:nvPr>
            <p:ph type="ftr" sz="quarter" idx="11"/>
          </p:nvPr>
        </p:nvSpPr>
        <p:spPr/>
        <p:txBody>
          <a:bodyPr/>
          <a:lstStyle>
            <a:lvl1pPr>
              <a:defRPr/>
            </a:lvl1pPr>
            <a:extLst/>
          </a:lstStyle>
          <a:p>
            <a:pPr>
              <a:defRPr/>
            </a:pPr>
            <a:endParaRPr lang="pl-PL"/>
          </a:p>
        </p:txBody>
      </p:sp>
      <p:sp>
        <p:nvSpPr>
          <p:cNvPr id="8" name="Symbol zastępczy numeru slajdu 5"/>
          <p:cNvSpPr>
            <a:spLocks noGrp="1"/>
          </p:cNvSpPr>
          <p:nvPr>
            <p:ph type="sldNum" sz="quarter" idx="12"/>
          </p:nvPr>
        </p:nvSpPr>
        <p:spPr/>
        <p:txBody>
          <a:bodyPr/>
          <a:lstStyle>
            <a:lvl1pPr>
              <a:defRPr/>
            </a:lvl1pPr>
            <a:extLst/>
          </a:lstStyle>
          <a:p>
            <a:pPr>
              <a:defRPr/>
            </a:pPr>
            <a:fld id="{8934DECC-1ADC-4B09-875E-E6D319CBF3BC}"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8" name="Tytuł 7"/>
          <p:cNvSpPr>
            <a:spLocks noGrp="1"/>
          </p:cNvSpPr>
          <p:nvPr>
            <p:ph type="title"/>
          </p:nvPr>
        </p:nvSpPr>
        <p:spPr/>
        <p:txBody>
          <a:bodyPr rtlCol="0"/>
          <a:lstStyle>
            <a:extLst/>
          </a:lstStyle>
          <a:p>
            <a:r>
              <a:rPr lang="pl-PL" smtClean="0"/>
              <a:t>Kliknij, aby edytować styl</a:t>
            </a:r>
            <a:endParaRPr lang="en-US"/>
          </a:p>
        </p:txBody>
      </p:sp>
      <p:sp>
        <p:nvSpPr>
          <p:cNvPr id="5" name="Symbol zastępczy daty 4"/>
          <p:cNvSpPr>
            <a:spLocks noGrp="1"/>
          </p:cNvSpPr>
          <p:nvPr>
            <p:ph type="dt" sz="half" idx="10"/>
          </p:nvPr>
        </p:nvSpPr>
        <p:spPr/>
        <p:txBody>
          <a:bodyPr/>
          <a:lstStyle>
            <a:lvl1pPr>
              <a:defRPr/>
            </a:lvl1pPr>
            <a:extLst/>
          </a:lstStyle>
          <a:p>
            <a:pPr>
              <a:defRPr/>
            </a:pPr>
            <a:fld id="{C11D6977-14BE-400F-B01F-BEF4D250BF0C}" type="datetimeFigureOut">
              <a:rPr lang="pl-PL"/>
              <a:pPr>
                <a:defRPr/>
              </a:pPr>
              <a:t>2010-03-28</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FA459D11-1BF5-4AB2-888F-7F478B55706C}"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lstStyle>
            <a:lvl1pPr>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0B88D1F6-97E9-4BD8-89ED-46590D065D27}" type="datetimeFigureOut">
              <a:rPr lang="pl-PL"/>
              <a:pPr>
                <a:defRPr/>
              </a:pPr>
              <a:t>2010-03-28</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6DF8460E-B21B-4991-9FDB-02B4BF5BF87F}"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6" name="Tytuł 5"/>
          <p:cNvSpPr>
            <a:spLocks noGrp="1"/>
          </p:cNvSpPr>
          <p:nvPr>
            <p:ph type="title"/>
          </p:nvPr>
        </p:nvSpPr>
        <p:spPr/>
        <p:txBody>
          <a:bodyPr rtlCol="0"/>
          <a:lstStyle>
            <a:extLst/>
          </a:lstStyle>
          <a:p>
            <a:r>
              <a:rPr lang="pl-PL" smtClean="0"/>
              <a:t>Kliknij, aby edytować styl</a:t>
            </a:r>
            <a:endParaRPr lang="en-US"/>
          </a:p>
        </p:txBody>
      </p:sp>
      <p:sp>
        <p:nvSpPr>
          <p:cNvPr id="3" name="Symbol zastępczy daty 2"/>
          <p:cNvSpPr>
            <a:spLocks noGrp="1"/>
          </p:cNvSpPr>
          <p:nvPr>
            <p:ph type="dt" sz="half" idx="10"/>
          </p:nvPr>
        </p:nvSpPr>
        <p:spPr/>
        <p:txBody>
          <a:bodyPr/>
          <a:lstStyle>
            <a:lvl1pPr>
              <a:defRPr/>
            </a:lvl1pPr>
            <a:extLst/>
          </a:lstStyle>
          <a:p>
            <a:pPr>
              <a:defRPr/>
            </a:pPr>
            <a:fld id="{42439A1F-95EE-4A23-827B-E6131508753D}" type="datetimeFigureOut">
              <a:rPr lang="pl-PL"/>
              <a:pPr>
                <a:defRPr/>
              </a:pPr>
              <a:t>2010-03-28</a:t>
            </a:fld>
            <a:endParaRPr lang="pl-PL"/>
          </a:p>
        </p:txBody>
      </p:sp>
      <p:sp>
        <p:nvSpPr>
          <p:cNvPr id="4" name="Symbol zastępczy stopki 3"/>
          <p:cNvSpPr>
            <a:spLocks noGrp="1"/>
          </p:cNvSpPr>
          <p:nvPr>
            <p:ph type="ftr" sz="quarter" idx="11"/>
          </p:nvPr>
        </p:nvSpPr>
        <p:spPr/>
        <p:txBody>
          <a:bodyPr/>
          <a:lstStyle>
            <a:lvl1pPr>
              <a:defRPr/>
            </a:lvl1pPr>
            <a:extLst/>
          </a:lstStyle>
          <a:p>
            <a:pPr>
              <a:defRPr/>
            </a:pPr>
            <a:endParaRPr lang="pl-PL"/>
          </a:p>
        </p:txBody>
      </p:sp>
      <p:sp>
        <p:nvSpPr>
          <p:cNvPr id="5" name="Symbol zastępczy numeru slajdu 4"/>
          <p:cNvSpPr>
            <a:spLocks noGrp="1"/>
          </p:cNvSpPr>
          <p:nvPr>
            <p:ph type="sldNum" sz="quarter" idx="12"/>
          </p:nvPr>
        </p:nvSpPr>
        <p:spPr/>
        <p:txBody>
          <a:bodyPr/>
          <a:lstStyle>
            <a:lvl1pPr>
              <a:defRPr/>
            </a:lvl1pPr>
            <a:extLst/>
          </a:lstStyle>
          <a:p>
            <a:pPr>
              <a:defRPr/>
            </a:pPr>
            <a:fld id="{E42B9E96-D594-4B5B-91B6-234A5835944F}"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61336759-31F1-4851-AACD-B8A808354FB2}" type="datetimeFigureOut">
              <a:rPr lang="pl-PL"/>
              <a:pPr>
                <a:defRPr/>
              </a:pPr>
              <a:t>2010-03-28</a:t>
            </a:fld>
            <a:endParaRPr lang="pl-PL"/>
          </a:p>
        </p:txBody>
      </p:sp>
      <p:sp>
        <p:nvSpPr>
          <p:cNvPr id="3" name="Symbol zastępczy stopki 21"/>
          <p:cNvSpPr>
            <a:spLocks noGrp="1"/>
          </p:cNvSpPr>
          <p:nvPr>
            <p:ph type="ftr" sz="quarter" idx="11"/>
          </p:nvPr>
        </p:nvSpPr>
        <p:spPr/>
        <p:txBody>
          <a:bodyPr/>
          <a:lstStyle>
            <a:lvl1pPr>
              <a:defRPr/>
            </a:lvl1pPr>
          </a:lstStyle>
          <a:p>
            <a:pPr>
              <a:defRPr/>
            </a:pPr>
            <a:endParaRPr lang="pl-PL"/>
          </a:p>
        </p:txBody>
      </p:sp>
      <p:sp>
        <p:nvSpPr>
          <p:cNvPr id="4" name="Symbol zastępczy numeru slajdu 17"/>
          <p:cNvSpPr>
            <a:spLocks noGrp="1"/>
          </p:cNvSpPr>
          <p:nvPr>
            <p:ph type="sldNum" sz="quarter" idx="12"/>
          </p:nvPr>
        </p:nvSpPr>
        <p:spPr/>
        <p:txBody>
          <a:bodyPr/>
          <a:lstStyle>
            <a:lvl1pPr>
              <a:defRPr/>
            </a:lvl1pPr>
          </a:lstStyle>
          <a:p>
            <a:pPr>
              <a:defRPr/>
            </a:pPr>
            <a:fld id="{898F9B93-DBBD-4D93-B98C-2A80753796DD}"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l-PL" smtClean="0"/>
              <a:t>Kliknij, aby edytować styl</a:t>
            </a:r>
            <a:endParaRPr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2A0C7EE2-365E-4E6E-825D-5B461AB142C0}" type="datetimeFigureOut">
              <a:rPr lang="pl-PL"/>
              <a:pPr>
                <a:defRPr/>
              </a:pPr>
              <a:t>2010-03-28</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079CC79E-F5A6-4B99-82E6-36EC6ADA9703}"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5" name="Dowolny kształt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Dowolny kształt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Trójkąt prostokątny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Łącznik prosty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ag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Pag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Symbol zastępczy tekstu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l-PL" noProof="0" smtClean="0"/>
              <a:t>Kliknij ikonę, aby dodać obraz</a:t>
            </a:r>
            <a:endParaRPr lang="en-US" noProof="0" dirty="0"/>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l-PL" smtClean="0"/>
              <a:t>Kliknij, aby edytować styl</a:t>
            </a:r>
            <a:endParaRPr lang="en-US"/>
          </a:p>
        </p:txBody>
      </p:sp>
      <p:sp>
        <p:nvSpPr>
          <p:cNvPr id="11" name="Symbol zastępczy daty 4"/>
          <p:cNvSpPr>
            <a:spLocks noGrp="1"/>
          </p:cNvSpPr>
          <p:nvPr>
            <p:ph type="dt" sz="half" idx="10"/>
          </p:nvPr>
        </p:nvSpPr>
        <p:spPr/>
        <p:txBody>
          <a:bodyPr/>
          <a:lstStyle>
            <a:lvl1pPr>
              <a:defRPr smtClean="0">
                <a:solidFill>
                  <a:schemeClr val="tx1"/>
                </a:solidFill>
              </a:defRPr>
            </a:lvl1pPr>
            <a:extLst/>
          </a:lstStyle>
          <a:p>
            <a:pPr>
              <a:defRPr/>
            </a:pPr>
            <a:fld id="{2A000DC3-67AC-4F1F-BDB7-818C09FF990A}" type="datetimeFigureOut">
              <a:rPr lang="pl-PL"/>
              <a:pPr>
                <a:defRPr/>
              </a:pPr>
              <a:t>2010-03-28</a:t>
            </a:fld>
            <a:endParaRPr lang="pl-PL"/>
          </a:p>
        </p:txBody>
      </p:sp>
      <p:sp>
        <p:nvSpPr>
          <p:cNvPr id="12" name="Symbol zastępczy stopki 5"/>
          <p:cNvSpPr>
            <a:spLocks noGrp="1"/>
          </p:cNvSpPr>
          <p:nvPr>
            <p:ph type="ftr" sz="quarter" idx="11"/>
          </p:nvPr>
        </p:nvSpPr>
        <p:spPr/>
        <p:txBody>
          <a:bodyPr/>
          <a:lstStyle>
            <a:lvl1pPr>
              <a:defRPr>
                <a:solidFill>
                  <a:schemeClr val="tx1"/>
                </a:solidFill>
              </a:defRPr>
            </a:lvl1pPr>
            <a:extLst/>
          </a:lstStyle>
          <a:p>
            <a:pPr>
              <a:defRPr/>
            </a:pPr>
            <a:endParaRPr lang="pl-PL"/>
          </a:p>
        </p:txBody>
      </p:sp>
      <p:sp>
        <p:nvSpPr>
          <p:cNvPr id="13" name="Symbol zastępczy numeru slajdu 6"/>
          <p:cNvSpPr>
            <a:spLocks noGrp="1"/>
          </p:cNvSpPr>
          <p:nvPr>
            <p:ph type="sldNum" sz="quarter" idx="12"/>
          </p:nvPr>
        </p:nvSpPr>
        <p:spPr/>
        <p:txBody>
          <a:bodyPr/>
          <a:lstStyle>
            <a:lvl1pPr>
              <a:defRPr smtClean="0">
                <a:solidFill>
                  <a:schemeClr val="tx1"/>
                </a:solidFill>
              </a:defRPr>
            </a:lvl1pPr>
            <a:extLst/>
          </a:lstStyle>
          <a:p>
            <a:pPr>
              <a:defRPr/>
            </a:pPr>
            <a:fld id="{5B4C1A7E-3F4A-4C18-A0EF-FD350023E48A}"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Dowolny kształt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l-PL" smtClean="0"/>
              <a:t>Kliknij, aby edytować styl</a:t>
            </a:r>
            <a:endParaRPr lang="en-US"/>
          </a:p>
        </p:txBody>
      </p:sp>
      <p:sp>
        <p:nvSpPr>
          <p:cNvPr id="2057" name="Symbol zastępczy tekstu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0" name="Symbol zastępczy daty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1A5D1E89-8C33-4CB8-B7E1-01784B135072}" type="datetimeFigureOut">
              <a:rPr lang="pl-PL"/>
              <a:pPr>
                <a:defRPr/>
              </a:pPr>
              <a:t>2010-03-28</a:t>
            </a:fld>
            <a:endParaRPr lang="pl-PL"/>
          </a:p>
        </p:txBody>
      </p:sp>
      <p:sp>
        <p:nvSpPr>
          <p:cNvPr id="22" name="Symbol zastępczy stopki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pl-PL"/>
          </a:p>
        </p:txBody>
      </p:sp>
      <p:sp>
        <p:nvSpPr>
          <p:cNvPr id="18" name="Symbol zastępczy numeru slajd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D15B3ED5-0E96-47A2-B539-EAD490677EB3}"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83" r:id="rId1"/>
    <p:sldLayoutId id="2147483679" r:id="rId2"/>
    <p:sldLayoutId id="2147483684" r:id="rId3"/>
    <p:sldLayoutId id="2147483685" r:id="rId4"/>
    <p:sldLayoutId id="2147483686" r:id="rId5"/>
    <p:sldLayoutId id="2147483687" r:id="rId6"/>
    <p:sldLayoutId id="2147483680" r:id="rId7"/>
    <p:sldLayoutId id="2147483688" r:id="rId8"/>
    <p:sldLayoutId id="2147483689" r:id="rId9"/>
    <p:sldLayoutId id="2147483681" r:id="rId10"/>
    <p:sldLayoutId id="2147483682"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Wykres_programu_Microsoft_Office_Excel1.xls"/></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Arkusz_programu_Microsoft_Office_Excel_97_20032.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fontAlgn="auto">
              <a:spcAft>
                <a:spcPts val="0"/>
              </a:spcAft>
              <a:defRPr/>
            </a:pPr>
            <a:r>
              <a:rPr lang="pl-PL" dirty="0" smtClean="0"/>
              <a:t>Teorie </a:t>
            </a:r>
            <a:r>
              <a:rPr lang="pl-PL" dirty="0" smtClean="0"/>
              <a:t>wzrostu gospodarczego</a:t>
            </a:r>
            <a:endParaRPr lang="pl-PL" dirty="0"/>
          </a:p>
        </p:txBody>
      </p:sp>
      <p:sp>
        <p:nvSpPr>
          <p:cNvPr id="10243" name="Podtytuł 2"/>
          <p:cNvSpPr>
            <a:spLocks noGrp="1"/>
          </p:cNvSpPr>
          <p:nvPr>
            <p:ph type="subTitle" idx="1"/>
          </p:nvPr>
        </p:nvSpPr>
        <p:spPr>
          <a:xfrm>
            <a:off x="685800" y="3611563"/>
            <a:ext cx="7772400" cy="1200150"/>
          </a:xfrm>
        </p:spPr>
        <p:txBody>
          <a:bodyPr/>
          <a:lstStyle/>
          <a:p>
            <a:pPr marR="0"/>
            <a:r>
              <a:rPr lang="pl-PL" dirty="0" smtClean="0"/>
              <a:t>WYKŁAD 4</a:t>
            </a:r>
          </a:p>
          <a:p>
            <a:pPr marR="0"/>
            <a:r>
              <a:rPr lang="pl-PL" dirty="0" smtClean="0"/>
              <a:t>28.03.2010</a:t>
            </a:r>
            <a:endParaRPr lang="pl-P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upa 39"/>
          <p:cNvGrpSpPr>
            <a:grpSpLocks/>
          </p:cNvGrpSpPr>
          <p:nvPr/>
        </p:nvGrpSpPr>
        <p:grpSpPr bwMode="auto">
          <a:xfrm>
            <a:off x="642938" y="552450"/>
            <a:ext cx="8250237" cy="5233988"/>
            <a:chOff x="714348" y="1703740"/>
            <a:chExt cx="7429552" cy="3869194"/>
          </a:xfrm>
        </p:grpSpPr>
        <p:cxnSp>
          <p:nvCxnSpPr>
            <p:cNvPr id="3" name="Łącznik prosty ze strzałką 2"/>
            <p:cNvCxnSpPr/>
            <p:nvPr/>
          </p:nvCxnSpPr>
          <p:spPr>
            <a:xfrm rot="5400000" flipH="1" flipV="1">
              <a:off x="-1000081" y="3784316"/>
              <a:ext cx="3430286" cy="1429"/>
            </a:xfrm>
            <a:prstGeom prst="straightConnector1">
              <a:avLst/>
            </a:prstGeom>
            <a:ln w="31750">
              <a:tailEnd type="stealth" w="lg" len="lg"/>
            </a:ln>
          </p:spPr>
          <p:style>
            <a:lnRef idx="1">
              <a:schemeClr val="accent2"/>
            </a:lnRef>
            <a:fillRef idx="0">
              <a:schemeClr val="accent2"/>
            </a:fillRef>
            <a:effectRef idx="0">
              <a:schemeClr val="accent2"/>
            </a:effectRef>
            <a:fontRef idx="minor">
              <a:schemeClr val="tx1"/>
            </a:fontRef>
          </p:style>
        </p:cxnSp>
        <p:sp>
          <p:nvSpPr>
            <p:cNvPr id="4" name="Dowolny kształt 3"/>
            <p:cNvSpPr/>
            <p:nvPr/>
          </p:nvSpPr>
          <p:spPr>
            <a:xfrm rot="20406480">
              <a:off x="748658" y="2732944"/>
              <a:ext cx="7073586" cy="1444639"/>
            </a:xfrm>
            <a:custGeom>
              <a:avLst/>
              <a:gdLst>
                <a:gd name="connsiteX0" fmla="*/ 0 w 6196083"/>
                <a:gd name="connsiteY0" fmla="*/ 2040340 h 2251880"/>
                <a:gd name="connsiteX1" fmla="*/ 1337480 w 6196083"/>
                <a:gd name="connsiteY1" fmla="*/ 20471 h 2251880"/>
                <a:gd name="connsiteX2" fmla="*/ 2661313 w 6196083"/>
                <a:gd name="connsiteY2" fmla="*/ 2040340 h 2251880"/>
                <a:gd name="connsiteX3" fmla="*/ 4080680 w 6196083"/>
                <a:gd name="connsiteY3" fmla="*/ 6824 h 2251880"/>
                <a:gd name="connsiteX4" fmla="*/ 5268036 w 6196083"/>
                <a:gd name="connsiteY4" fmla="*/ 2081283 h 2251880"/>
                <a:gd name="connsiteX5" fmla="*/ 6196083 w 6196083"/>
                <a:gd name="connsiteY5" fmla="*/ 1030406 h 2251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6083" h="2251880">
                  <a:moveTo>
                    <a:pt x="0" y="2040340"/>
                  </a:moveTo>
                  <a:cubicBezTo>
                    <a:pt x="446964" y="1030405"/>
                    <a:pt x="893928" y="20471"/>
                    <a:pt x="1337480" y="20471"/>
                  </a:cubicBezTo>
                  <a:cubicBezTo>
                    <a:pt x="1781032" y="20471"/>
                    <a:pt x="2204113" y="2042615"/>
                    <a:pt x="2661313" y="2040340"/>
                  </a:cubicBezTo>
                  <a:cubicBezTo>
                    <a:pt x="3118513" y="2038066"/>
                    <a:pt x="3646226" y="0"/>
                    <a:pt x="4080680" y="6824"/>
                  </a:cubicBezTo>
                  <a:cubicBezTo>
                    <a:pt x="4515134" y="13648"/>
                    <a:pt x="4915469" y="1910686"/>
                    <a:pt x="5268036" y="2081283"/>
                  </a:cubicBezTo>
                  <a:cubicBezTo>
                    <a:pt x="5620603" y="2251880"/>
                    <a:pt x="5908343" y="1641143"/>
                    <a:pt x="6196083" y="1030406"/>
                  </a:cubicBezTo>
                </a:path>
              </a:pathLst>
            </a:custGeom>
            <a:ln w="254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pl-PL"/>
            </a:p>
          </p:txBody>
        </p:sp>
        <p:sp>
          <p:nvSpPr>
            <p:cNvPr id="20485" name="pole tekstowe 11"/>
            <p:cNvSpPr txBox="1">
              <a:spLocks noChangeArrowheads="1"/>
            </p:cNvSpPr>
            <p:nvPr/>
          </p:nvSpPr>
          <p:spPr bwMode="auto">
            <a:xfrm rot="-2227909">
              <a:off x="1292120" y="3410082"/>
              <a:ext cx="835547" cy="271090"/>
            </a:xfrm>
            <a:prstGeom prst="rect">
              <a:avLst/>
            </a:prstGeom>
            <a:noFill/>
            <a:ln w="9525">
              <a:noFill/>
              <a:miter lim="800000"/>
              <a:headEnd/>
              <a:tailEnd/>
            </a:ln>
          </p:spPr>
          <p:txBody>
            <a:bodyPr>
              <a:spAutoFit/>
            </a:bodyPr>
            <a:lstStyle/>
            <a:p>
              <a:r>
                <a:rPr lang="pl-PL">
                  <a:latin typeface="Calibri" pitchFamily="34" charset="0"/>
                </a:rPr>
                <a:t>rozkwit</a:t>
              </a:r>
            </a:p>
          </p:txBody>
        </p:sp>
        <p:sp>
          <p:nvSpPr>
            <p:cNvPr id="20486" name="pole tekstowe 12"/>
            <p:cNvSpPr txBox="1">
              <a:spLocks noChangeArrowheads="1"/>
            </p:cNvSpPr>
            <p:nvPr/>
          </p:nvSpPr>
          <p:spPr bwMode="auto">
            <a:xfrm rot="1968543">
              <a:off x="2348363" y="3277470"/>
              <a:ext cx="829160" cy="271090"/>
            </a:xfrm>
            <a:prstGeom prst="rect">
              <a:avLst/>
            </a:prstGeom>
            <a:noFill/>
            <a:ln w="9525">
              <a:noFill/>
              <a:miter lim="800000"/>
              <a:headEnd/>
              <a:tailEnd/>
            </a:ln>
          </p:spPr>
          <p:txBody>
            <a:bodyPr wrap="none">
              <a:spAutoFit/>
            </a:bodyPr>
            <a:lstStyle/>
            <a:p>
              <a:r>
                <a:rPr lang="pl-PL">
                  <a:latin typeface="Calibri" pitchFamily="34" charset="0"/>
                </a:rPr>
                <a:t>recesja</a:t>
              </a:r>
            </a:p>
          </p:txBody>
        </p:sp>
        <p:sp>
          <p:nvSpPr>
            <p:cNvPr id="20487" name="pole tekstowe 13"/>
            <p:cNvSpPr txBox="1">
              <a:spLocks noChangeArrowheads="1"/>
            </p:cNvSpPr>
            <p:nvPr/>
          </p:nvSpPr>
          <p:spPr bwMode="auto">
            <a:xfrm>
              <a:off x="2928775" y="4287897"/>
              <a:ext cx="954962" cy="271090"/>
            </a:xfrm>
            <a:prstGeom prst="rect">
              <a:avLst/>
            </a:prstGeom>
            <a:noFill/>
            <a:ln w="9525">
              <a:noFill/>
              <a:miter lim="800000"/>
              <a:headEnd/>
              <a:tailEnd/>
            </a:ln>
          </p:spPr>
          <p:txBody>
            <a:bodyPr wrap="none">
              <a:spAutoFit/>
            </a:bodyPr>
            <a:lstStyle/>
            <a:p>
              <a:r>
                <a:rPr lang="pl-PL">
                  <a:latin typeface="Calibri" pitchFamily="34" charset="0"/>
                </a:rPr>
                <a:t>depresja</a:t>
              </a:r>
            </a:p>
          </p:txBody>
        </p:sp>
        <p:sp>
          <p:nvSpPr>
            <p:cNvPr id="20488" name="pole tekstowe 15"/>
            <p:cNvSpPr txBox="1">
              <a:spLocks noChangeArrowheads="1"/>
            </p:cNvSpPr>
            <p:nvPr/>
          </p:nvSpPr>
          <p:spPr bwMode="auto">
            <a:xfrm rot="-3355444">
              <a:off x="4339783" y="2544355"/>
              <a:ext cx="661882" cy="330234"/>
            </a:xfrm>
            <a:prstGeom prst="rect">
              <a:avLst/>
            </a:prstGeom>
            <a:noFill/>
            <a:ln w="9525">
              <a:noFill/>
              <a:miter lim="800000"/>
              <a:headEnd/>
              <a:tailEnd/>
            </a:ln>
          </p:spPr>
          <p:txBody>
            <a:bodyPr wrap="none">
              <a:spAutoFit/>
            </a:bodyPr>
            <a:lstStyle/>
            <a:p>
              <a:r>
                <a:rPr lang="pl-PL">
                  <a:latin typeface="Calibri" pitchFamily="34" charset="0"/>
                </a:rPr>
                <a:t>rozkwit</a:t>
              </a:r>
            </a:p>
          </p:txBody>
        </p:sp>
        <p:sp>
          <p:nvSpPr>
            <p:cNvPr id="20489" name="pole tekstowe 16"/>
            <p:cNvSpPr txBox="1">
              <a:spLocks noChangeArrowheads="1"/>
            </p:cNvSpPr>
            <p:nvPr/>
          </p:nvSpPr>
          <p:spPr bwMode="auto">
            <a:xfrm rot="-4154171">
              <a:off x="3720025" y="3673310"/>
              <a:ext cx="877815" cy="330235"/>
            </a:xfrm>
            <a:prstGeom prst="rect">
              <a:avLst/>
            </a:prstGeom>
            <a:noFill/>
            <a:ln w="9525">
              <a:noFill/>
              <a:miter lim="800000"/>
              <a:headEnd/>
              <a:tailEnd/>
            </a:ln>
          </p:spPr>
          <p:txBody>
            <a:bodyPr wrap="none">
              <a:spAutoFit/>
            </a:bodyPr>
            <a:lstStyle/>
            <a:p>
              <a:r>
                <a:rPr lang="pl-PL">
                  <a:latin typeface="Calibri" pitchFamily="34" charset="0"/>
                </a:rPr>
                <a:t>ożywienie</a:t>
              </a:r>
            </a:p>
          </p:txBody>
        </p:sp>
        <p:cxnSp>
          <p:nvCxnSpPr>
            <p:cNvPr id="10" name="Łącznik prosty 9"/>
            <p:cNvCxnSpPr/>
            <p:nvPr/>
          </p:nvCxnSpPr>
          <p:spPr>
            <a:xfrm rot="5400000">
              <a:off x="3179821" y="4893320"/>
              <a:ext cx="1357797" cy="143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Łącznik prosty 10"/>
            <p:cNvCxnSpPr/>
            <p:nvPr/>
          </p:nvCxnSpPr>
          <p:spPr>
            <a:xfrm rot="5400000">
              <a:off x="5894018" y="3821870"/>
              <a:ext cx="3357526" cy="143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Łącznik prosty 11"/>
            <p:cNvCxnSpPr>
              <a:stCxn id="4" idx="1"/>
            </p:cNvCxnSpPr>
            <p:nvPr/>
          </p:nvCxnSpPr>
          <p:spPr>
            <a:xfrm flipH="1">
              <a:off x="2142503" y="3471106"/>
              <a:ext cx="11437" cy="195865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rot="5400000">
              <a:off x="3607740" y="3964456"/>
              <a:ext cx="3072353" cy="142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Łącznik prosty 13"/>
            <p:cNvCxnSpPr/>
            <p:nvPr/>
          </p:nvCxnSpPr>
          <p:spPr>
            <a:xfrm rot="5400000">
              <a:off x="2250249" y="4679606"/>
              <a:ext cx="1642970" cy="285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Łącznik prosty 14"/>
            <p:cNvCxnSpPr/>
            <p:nvPr/>
          </p:nvCxnSpPr>
          <p:spPr>
            <a:xfrm flipV="1">
              <a:off x="1000265" y="2072235"/>
              <a:ext cx="6714760" cy="2572421"/>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0496" name="pole tekstowe 30"/>
            <p:cNvSpPr txBox="1">
              <a:spLocks noChangeArrowheads="1"/>
            </p:cNvSpPr>
            <p:nvPr/>
          </p:nvSpPr>
          <p:spPr bwMode="auto">
            <a:xfrm rot="-1314457">
              <a:off x="7310452" y="1703740"/>
              <a:ext cx="634736" cy="271090"/>
            </a:xfrm>
            <a:prstGeom prst="rect">
              <a:avLst/>
            </a:prstGeom>
            <a:noFill/>
            <a:ln w="9525">
              <a:noFill/>
              <a:miter lim="800000"/>
              <a:headEnd/>
              <a:tailEnd/>
            </a:ln>
          </p:spPr>
          <p:txBody>
            <a:bodyPr wrap="none">
              <a:spAutoFit/>
            </a:bodyPr>
            <a:lstStyle/>
            <a:p>
              <a:r>
                <a:rPr lang="pl-PL">
                  <a:solidFill>
                    <a:srgbClr val="92D050"/>
                  </a:solidFill>
                  <a:latin typeface="Calibri" pitchFamily="34" charset="0"/>
                </a:rPr>
                <a:t>trend</a:t>
              </a:r>
            </a:p>
          </p:txBody>
        </p:sp>
        <p:cxnSp>
          <p:nvCxnSpPr>
            <p:cNvPr id="17" name="Łącznik prosty ze strzałką 16"/>
            <p:cNvCxnSpPr/>
            <p:nvPr/>
          </p:nvCxnSpPr>
          <p:spPr>
            <a:xfrm>
              <a:off x="714348" y="5500174"/>
              <a:ext cx="7429552" cy="1173"/>
            </a:xfrm>
            <a:prstGeom prst="straightConnector1">
              <a:avLst/>
            </a:prstGeom>
            <a:ln w="31750">
              <a:tailEnd type="stealth" w="lg" len="lg"/>
            </a:ln>
          </p:spPr>
          <p:style>
            <a:lnRef idx="1">
              <a:schemeClr val="accent2"/>
            </a:lnRef>
            <a:fillRef idx="0">
              <a:schemeClr val="accent2"/>
            </a:fillRef>
            <a:effectRef idx="0">
              <a:schemeClr val="accent2"/>
            </a:effectRef>
            <a:fontRef idx="minor">
              <a:schemeClr val="tx1"/>
            </a:fontRef>
          </p:style>
        </p:cxnSp>
        <p:cxnSp>
          <p:nvCxnSpPr>
            <p:cNvPr id="18" name="Łącznik prosty 17"/>
            <p:cNvCxnSpPr/>
            <p:nvPr/>
          </p:nvCxnSpPr>
          <p:spPr>
            <a:xfrm rot="5400000">
              <a:off x="3458491" y="4471173"/>
              <a:ext cx="2084224" cy="4289"/>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ymbol zastępczy zawartości 1"/>
          <p:cNvSpPr>
            <a:spLocks noGrp="1"/>
          </p:cNvSpPr>
          <p:nvPr>
            <p:ph idx="1"/>
          </p:nvPr>
        </p:nvSpPr>
        <p:spPr/>
        <p:txBody>
          <a:bodyPr/>
          <a:lstStyle/>
          <a:p>
            <a:pPr algn="ctr">
              <a:buFontTx/>
              <a:buNone/>
            </a:pPr>
            <a:r>
              <a:rPr lang="pl-PL" sz="3200" u="sng" smtClean="0"/>
              <a:t>2 fazy</a:t>
            </a:r>
          </a:p>
          <a:p>
            <a:pPr algn="ctr">
              <a:buFontTx/>
              <a:buNone/>
            </a:pPr>
            <a:endParaRPr lang="pl-PL" sz="3200" u="sng" smtClean="0"/>
          </a:p>
          <a:p>
            <a:pPr>
              <a:spcBef>
                <a:spcPct val="0"/>
              </a:spcBef>
            </a:pPr>
            <a:r>
              <a:rPr lang="pl-PL" sz="2800" smtClean="0"/>
              <a:t>faza spadku (recesji), </a:t>
            </a:r>
          </a:p>
          <a:p>
            <a:pPr>
              <a:spcBef>
                <a:spcPct val="0"/>
              </a:spcBef>
            </a:pPr>
            <a:r>
              <a:rPr lang="pl-PL" sz="2800" smtClean="0"/>
              <a:t>faza wzrostu (ekspansji)</a:t>
            </a:r>
            <a:endParaRPr lang="pl-PL" sz="4000" smtClean="0"/>
          </a:p>
          <a:p>
            <a:pPr algn="ctr">
              <a:buFontTx/>
              <a:buNone/>
            </a:pPr>
            <a:r>
              <a:rPr lang="pl-PL" smtClean="0"/>
              <a:t>                </a:t>
            </a:r>
          </a:p>
          <a:p>
            <a:pPr>
              <a:buFont typeface="Wingdings 3" pitchFamily="18" charset="2"/>
              <a:buNone/>
            </a:pPr>
            <a:endParaRPr lang="pl-PL" smtClean="0"/>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1.3. Cykl współczesny - budowa</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19"/>
          <p:cNvGrpSpPr>
            <a:grpSpLocks/>
          </p:cNvGrpSpPr>
          <p:nvPr/>
        </p:nvGrpSpPr>
        <p:grpSpPr bwMode="auto">
          <a:xfrm>
            <a:off x="642938" y="285750"/>
            <a:ext cx="8208962" cy="5808663"/>
            <a:chOff x="385" y="935"/>
            <a:chExt cx="5171" cy="3174"/>
          </a:xfrm>
        </p:grpSpPr>
        <p:cxnSp>
          <p:nvCxnSpPr>
            <p:cNvPr id="3" name="Łącznik prosty ze strzałką 2"/>
            <p:cNvCxnSpPr/>
            <p:nvPr/>
          </p:nvCxnSpPr>
          <p:spPr>
            <a:xfrm rot="5400000" flipH="1" flipV="1">
              <a:off x="-1003" y="2345"/>
              <a:ext cx="2820" cy="1"/>
            </a:xfrm>
            <a:prstGeom prst="straightConnector1">
              <a:avLst/>
            </a:prstGeom>
            <a:ln w="31750">
              <a:tailEnd type="stealth" w="lg" len="lg"/>
            </a:ln>
          </p:spPr>
          <p:style>
            <a:lnRef idx="1">
              <a:schemeClr val="accent2"/>
            </a:lnRef>
            <a:fillRef idx="0">
              <a:schemeClr val="accent2"/>
            </a:fillRef>
            <a:effectRef idx="0">
              <a:schemeClr val="accent2"/>
            </a:effectRef>
            <a:fontRef idx="minor">
              <a:schemeClr val="tx1"/>
            </a:fontRef>
          </p:style>
        </p:cxnSp>
        <p:sp>
          <p:nvSpPr>
            <p:cNvPr id="4" name="Dowolny kształt 3"/>
            <p:cNvSpPr/>
            <p:nvPr/>
          </p:nvSpPr>
          <p:spPr>
            <a:xfrm rot="20406480">
              <a:off x="385" y="2173"/>
              <a:ext cx="3740" cy="291"/>
            </a:xfrm>
            <a:custGeom>
              <a:avLst/>
              <a:gdLst>
                <a:gd name="connsiteX0" fmla="*/ 0 w 6196083"/>
                <a:gd name="connsiteY0" fmla="*/ 2040340 h 2251880"/>
                <a:gd name="connsiteX1" fmla="*/ 1337480 w 6196083"/>
                <a:gd name="connsiteY1" fmla="*/ 20471 h 2251880"/>
                <a:gd name="connsiteX2" fmla="*/ 2661313 w 6196083"/>
                <a:gd name="connsiteY2" fmla="*/ 2040340 h 2251880"/>
                <a:gd name="connsiteX3" fmla="*/ 4080680 w 6196083"/>
                <a:gd name="connsiteY3" fmla="*/ 6824 h 2251880"/>
                <a:gd name="connsiteX4" fmla="*/ 5268036 w 6196083"/>
                <a:gd name="connsiteY4" fmla="*/ 2081283 h 2251880"/>
                <a:gd name="connsiteX5" fmla="*/ 6196083 w 6196083"/>
                <a:gd name="connsiteY5" fmla="*/ 1030406 h 2251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6083" h="2251880">
                  <a:moveTo>
                    <a:pt x="0" y="2040340"/>
                  </a:moveTo>
                  <a:cubicBezTo>
                    <a:pt x="446964" y="1030405"/>
                    <a:pt x="893928" y="20471"/>
                    <a:pt x="1337480" y="20471"/>
                  </a:cubicBezTo>
                  <a:cubicBezTo>
                    <a:pt x="1781032" y="20471"/>
                    <a:pt x="2204113" y="2042615"/>
                    <a:pt x="2661313" y="2040340"/>
                  </a:cubicBezTo>
                  <a:cubicBezTo>
                    <a:pt x="3118513" y="2038066"/>
                    <a:pt x="3646226" y="0"/>
                    <a:pt x="4080680" y="6824"/>
                  </a:cubicBezTo>
                  <a:cubicBezTo>
                    <a:pt x="4515134" y="13648"/>
                    <a:pt x="4915469" y="1910686"/>
                    <a:pt x="5268036" y="2081283"/>
                  </a:cubicBezTo>
                  <a:cubicBezTo>
                    <a:pt x="5620603" y="2251880"/>
                    <a:pt x="5908343" y="1641143"/>
                    <a:pt x="6196083" y="1030406"/>
                  </a:cubicBezTo>
                </a:path>
              </a:pathLst>
            </a:custGeom>
            <a:ln w="254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pl-PL"/>
            </a:p>
          </p:txBody>
        </p:sp>
        <p:sp>
          <p:nvSpPr>
            <p:cNvPr id="26629" name="pole tekstowe 13"/>
            <p:cNvSpPr txBox="1">
              <a:spLocks noChangeArrowheads="1"/>
            </p:cNvSpPr>
            <p:nvPr/>
          </p:nvSpPr>
          <p:spPr bwMode="auto">
            <a:xfrm>
              <a:off x="1111" y="2836"/>
              <a:ext cx="793" cy="594"/>
            </a:xfrm>
            <a:prstGeom prst="rect">
              <a:avLst/>
            </a:prstGeom>
            <a:noFill/>
            <a:ln w="9525">
              <a:noFill/>
              <a:miter lim="800000"/>
              <a:headEnd/>
              <a:tailEnd/>
            </a:ln>
          </p:spPr>
          <p:txBody>
            <a:bodyPr wrap="none">
              <a:spAutoFit/>
            </a:bodyPr>
            <a:lstStyle/>
            <a:p>
              <a:pPr algn="ctr"/>
              <a:r>
                <a:rPr lang="pl-PL" sz="1400"/>
                <a:t>recesja</a:t>
              </a:r>
            </a:p>
            <a:p>
              <a:pPr algn="ctr"/>
              <a:r>
                <a:rPr lang="pl-PL" sz="1400"/>
                <a:t>(</a:t>
              </a:r>
              <a:r>
                <a:rPr lang="pl-PL" sz="1400">
                  <a:latin typeface="Calibri" pitchFamily="34" charset="0"/>
                </a:rPr>
                <a:t>niska </a:t>
              </a:r>
              <a:br>
                <a:rPr lang="pl-PL" sz="1400">
                  <a:latin typeface="Calibri" pitchFamily="34" charset="0"/>
                </a:rPr>
              </a:br>
              <a:r>
                <a:rPr lang="pl-PL" sz="1400">
                  <a:latin typeface="Calibri" pitchFamily="34" charset="0"/>
                </a:rPr>
                <a:t>aktywność </a:t>
              </a:r>
              <a:br>
                <a:rPr lang="pl-PL" sz="1400">
                  <a:latin typeface="Calibri" pitchFamily="34" charset="0"/>
                </a:rPr>
              </a:br>
              <a:r>
                <a:rPr lang="pl-PL" sz="1400">
                  <a:latin typeface="Calibri" pitchFamily="34" charset="0"/>
                </a:rPr>
                <a:t>gospodarcza</a:t>
              </a:r>
              <a:r>
                <a:rPr lang="pl-PL" sz="1400"/>
                <a:t>)</a:t>
              </a:r>
            </a:p>
          </p:txBody>
        </p:sp>
        <p:cxnSp>
          <p:nvCxnSpPr>
            <p:cNvPr id="6" name="Łącznik prosty 5"/>
            <p:cNvCxnSpPr/>
            <p:nvPr/>
          </p:nvCxnSpPr>
          <p:spPr>
            <a:xfrm rot="5400000">
              <a:off x="1847" y="2879"/>
              <a:ext cx="17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Łącznik prosty 6"/>
            <p:cNvCxnSpPr>
              <a:stCxn id="4" idx="1"/>
            </p:cNvCxnSpPr>
            <p:nvPr/>
          </p:nvCxnSpPr>
          <p:spPr>
            <a:xfrm flipH="1">
              <a:off x="1112" y="2576"/>
              <a:ext cx="4" cy="121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Łącznik prosty 7"/>
            <p:cNvCxnSpPr/>
            <p:nvPr/>
          </p:nvCxnSpPr>
          <p:spPr>
            <a:xfrm rot="5400000">
              <a:off x="1370" y="3141"/>
              <a:ext cx="1230" cy="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 name="Łącznik prosty 8"/>
            <p:cNvCxnSpPr/>
            <p:nvPr/>
          </p:nvCxnSpPr>
          <p:spPr>
            <a:xfrm flipV="1">
              <a:off x="605" y="1344"/>
              <a:ext cx="3723" cy="1707"/>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6634" name="pole tekstowe 30"/>
            <p:cNvSpPr txBox="1">
              <a:spLocks noChangeArrowheads="1"/>
            </p:cNvSpPr>
            <p:nvPr/>
          </p:nvSpPr>
          <p:spPr bwMode="auto">
            <a:xfrm rot="-1314457">
              <a:off x="3815" y="1116"/>
              <a:ext cx="445" cy="232"/>
            </a:xfrm>
            <a:prstGeom prst="rect">
              <a:avLst/>
            </a:prstGeom>
            <a:noFill/>
            <a:ln w="9525">
              <a:noFill/>
              <a:miter lim="800000"/>
              <a:headEnd/>
              <a:tailEnd/>
            </a:ln>
          </p:spPr>
          <p:txBody>
            <a:bodyPr wrap="none">
              <a:spAutoFit/>
            </a:bodyPr>
            <a:lstStyle/>
            <a:p>
              <a:r>
                <a:rPr lang="pl-PL">
                  <a:solidFill>
                    <a:srgbClr val="92D050"/>
                  </a:solidFill>
                  <a:latin typeface="Calibri" pitchFamily="34" charset="0"/>
                </a:rPr>
                <a:t>trend</a:t>
              </a:r>
            </a:p>
          </p:txBody>
        </p:sp>
        <p:cxnSp>
          <p:nvCxnSpPr>
            <p:cNvPr id="11" name="Łącznik prosty ze strzałką 10"/>
            <p:cNvCxnSpPr/>
            <p:nvPr/>
          </p:nvCxnSpPr>
          <p:spPr>
            <a:xfrm>
              <a:off x="407" y="3755"/>
              <a:ext cx="5149" cy="1"/>
            </a:xfrm>
            <a:prstGeom prst="straightConnector1">
              <a:avLst/>
            </a:prstGeom>
            <a:ln w="31750">
              <a:tailEnd type="stealth" w="lg" len="lg"/>
            </a:ln>
          </p:spPr>
          <p:style>
            <a:lnRef idx="1">
              <a:schemeClr val="accent2"/>
            </a:lnRef>
            <a:fillRef idx="0">
              <a:schemeClr val="accent2"/>
            </a:fillRef>
            <a:effectRef idx="0">
              <a:schemeClr val="accent2"/>
            </a:effectRef>
            <a:fontRef idx="minor">
              <a:schemeClr val="tx1"/>
            </a:fontRef>
          </p:style>
        </p:cxnSp>
        <p:sp>
          <p:nvSpPr>
            <p:cNvPr id="26636" name="Nawias klamrowy zamykający 40"/>
            <p:cNvSpPr>
              <a:spLocks/>
            </p:cNvSpPr>
            <p:nvPr/>
          </p:nvSpPr>
          <p:spPr bwMode="auto">
            <a:xfrm rot="5400000">
              <a:off x="1835" y="3213"/>
              <a:ext cx="294" cy="1498"/>
            </a:xfrm>
            <a:prstGeom prst="rightBrace">
              <a:avLst>
                <a:gd name="adj1" fmla="val 21419"/>
                <a:gd name="adj2" fmla="val 50000"/>
              </a:avLst>
            </a:prstGeom>
            <a:noFill/>
            <a:ln w="9525" algn="ctr">
              <a:solidFill>
                <a:srgbClr val="219AC1"/>
              </a:solidFill>
              <a:round/>
              <a:headEnd/>
              <a:tailEnd/>
            </a:ln>
          </p:spPr>
          <p:txBody>
            <a:bodyPr anchor="ctr"/>
            <a:lstStyle/>
            <a:p>
              <a:pPr algn="ctr"/>
              <a:endParaRPr lang="pl-PL">
                <a:latin typeface="Calibri" pitchFamily="34" charset="0"/>
              </a:endParaRPr>
            </a:p>
          </p:txBody>
        </p:sp>
        <p:sp>
          <p:nvSpPr>
            <p:cNvPr id="26637" name="pole tekstowe 13"/>
            <p:cNvSpPr txBox="1">
              <a:spLocks noChangeArrowheads="1"/>
            </p:cNvSpPr>
            <p:nvPr/>
          </p:nvSpPr>
          <p:spPr bwMode="auto">
            <a:xfrm>
              <a:off x="2018" y="2655"/>
              <a:ext cx="726" cy="594"/>
            </a:xfrm>
            <a:prstGeom prst="rect">
              <a:avLst/>
            </a:prstGeom>
            <a:noFill/>
            <a:ln w="9525">
              <a:noFill/>
              <a:miter lim="800000"/>
              <a:headEnd/>
              <a:tailEnd/>
            </a:ln>
          </p:spPr>
          <p:txBody>
            <a:bodyPr lIns="18000" rIns="18000">
              <a:spAutoFit/>
            </a:bodyPr>
            <a:lstStyle/>
            <a:p>
              <a:pPr algn="ctr"/>
              <a:r>
                <a:rPr lang="pl-PL" sz="1400"/>
                <a:t>ekspansja (</a:t>
              </a:r>
              <a:r>
                <a:rPr lang="pl-PL" sz="1400">
                  <a:latin typeface="Calibri" pitchFamily="34" charset="0"/>
                </a:rPr>
                <a:t>wysoka </a:t>
              </a:r>
              <a:br>
                <a:rPr lang="pl-PL" sz="1400">
                  <a:latin typeface="Calibri" pitchFamily="34" charset="0"/>
                </a:rPr>
              </a:br>
              <a:r>
                <a:rPr lang="pl-PL" sz="1400">
                  <a:latin typeface="Calibri" pitchFamily="34" charset="0"/>
                </a:rPr>
                <a:t>aktywność </a:t>
              </a:r>
              <a:br>
                <a:rPr lang="pl-PL" sz="1400">
                  <a:latin typeface="Calibri" pitchFamily="34" charset="0"/>
                </a:rPr>
              </a:br>
              <a:r>
                <a:rPr lang="pl-PL" sz="1400">
                  <a:latin typeface="Calibri" pitchFamily="34" charset="0"/>
                </a:rPr>
                <a:t>gospodarcza</a:t>
              </a:r>
              <a:r>
                <a:rPr lang="pl-PL" sz="1400"/>
                <a:t>)</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365760" indent="-256032" fontAlgn="auto">
              <a:spcAft>
                <a:spcPts val="0"/>
              </a:spcAft>
              <a:buFont typeface="Wingdings 3"/>
              <a:buChar char=""/>
              <a:defRPr/>
            </a:pPr>
            <a:r>
              <a:rPr lang="pl-PL" sz="2800" dirty="0" smtClean="0"/>
              <a:t>wieloletnie i skuteczne oddziaływanie polityki stabilizacyjnej państwa</a:t>
            </a:r>
          </a:p>
          <a:p>
            <a:pPr marL="365760" indent="-256032" fontAlgn="auto">
              <a:spcAft>
                <a:spcPts val="0"/>
              </a:spcAft>
              <a:buFont typeface="Wingdings 3"/>
              <a:buChar char=""/>
              <a:defRPr/>
            </a:pPr>
            <a:r>
              <a:rPr lang="pl-PL" sz="2800" dirty="0" smtClean="0"/>
              <a:t>dynamiczna ekspansja sektora usług, który charakteryzuje się dużą odpornością na spadki koniunktury</a:t>
            </a:r>
          </a:p>
          <a:p>
            <a:pPr marL="365760" indent="-256032" fontAlgn="auto">
              <a:spcAft>
                <a:spcPts val="0"/>
              </a:spcAft>
              <a:buFont typeface="Wingdings 3"/>
              <a:buChar char=""/>
              <a:defRPr/>
            </a:pPr>
            <a:r>
              <a:rPr lang="pl-PL" sz="2800" dirty="0" smtClean="0"/>
              <a:t>istnienie bardziej wiarygodnych informacji o sytuacji gospodarczej i jej  perspektywach</a:t>
            </a:r>
          </a:p>
          <a:p>
            <a:pPr marL="365760" indent="-256032" fontAlgn="auto">
              <a:spcAft>
                <a:spcPts val="0"/>
              </a:spcAft>
              <a:buFont typeface="Wingdings 3"/>
              <a:buChar char=""/>
              <a:defRPr/>
            </a:pPr>
            <a:r>
              <a:rPr lang="pl-PL" sz="2800" dirty="0" smtClean="0"/>
              <a:t>szybkość przepływu informacji</a:t>
            </a:r>
          </a:p>
          <a:p>
            <a:pPr marL="365760" indent="-256032" fontAlgn="auto">
              <a:spcAft>
                <a:spcPts val="0"/>
              </a:spcAft>
              <a:buFont typeface="Wingdings 3"/>
              <a:buChar char=""/>
              <a:defRPr/>
            </a:pPr>
            <a:r>
              <a:rPr lang="pl-PL" sz="2800" dirty="0" smtClean="0"/>
              <a:t>procesy globalizacji i internacjonalizacji</a:t>
            </a:r>
          </a:p>
          <a:p>
            <a:pPr marL="365760" indent="-256032" fontAlgn="auto">
              <a:spcAft>
                <a:spcPts val="0"/>
              </a:spcAft>
              <a:buFont typeface="Wingdings 3"/>
              <a:buChar char=""/>
              <a:defRPr/>
            </a:pPr>
            <a:r>
              <a:rPr lang="pl-PL" sz="2800" dirty="0" smtClean="0"/>
              <a:t>współczesny system bankowy i finansowy</a:t>
            </a:r>
          </a:p>
          <a:p>
            <a:pPr marL="365760" indent="-256032" fontAlgn="auto">
              <a:spcAft>
                <a:spcPts val="0"/>
              </a:spcAft>
              <a:buFont typeface="Wingdings 3"/>
              <a:buChar char=""/>
              <a:defRPr/>
            </a:pPr>
            <a:endParaRPr lang="pl-PL" dirty="0"/>
          </a:p>
        </p:txBody>
      </p:sp>
      <p:sp>
        <p:nvSpPr>
          <p:cNvPr id="3" name="Tytuł 2"/>
          <p:cNvSpPr>
            <a:spLocks noGrp="1"/>
          </p:cNvSpPr>
          <p:nvPr>
            <p:ph type="title"/>
          </p:nvPr>
        </p:nvSpPr>
        <p:spPr/>
        <p:txBody>
          <a:bodyPr/>
          <a:lstStyle/>
          <a:p>
            <a:pPr fontAlgn="auto">
              <a:spcAft>
                <a:spcPts val="0"/>
              </a:spcAft>
              <a:defRPr/>
            </a:pPr>
            <a:r>
              <a:rPr lang="pl-PL" dirty="0" smtClean="0"/>
              <a:t>1.3. Przyczyny zmian</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fontAlgn="auto">
              <a:spcAft>
                <a:spcPts val="0"/>
              </a:spcAft>
              <a:defRPr/>
            </a:pPr>
            <a:r>
              <a:rPr lang="pl-PL" dirty="0" smtClean="0"/>
              <a:t>1.3. Cykl klasyczny </a:t>
            </a:r>
            <a:r>
              <a:rPr lang="pl-PL" dirty="0" err="1" smtClean="0"/>
              <a:t>vs</a:t>
            </a:r>
            <a:r>
              <a:rPr lang="pl-PL" dirty="0" smtClean="0"/>
              <a:t>. cykl współczesny</a:t>
            </a:r>
            <a:endParaRPr lang="pl-PL" dirty="0"/>
          </a:p>
        </p:txBody>
      </p:sp>
      <p:graphicFrame>
        <p:nvGraphicFramePr>
          <p:cNvPr id="4" name="Symbol zastępczy zawartości 3"/>
          <p:cNvGraphicFramePr>
            <a:graphicFrameLocks noGrp="1"/>
          </p:cNvGraphicFramePr>
          <p:nvPr>
            <p:ph idx="1"/>
          </p:nvPr>
        </p:nvGraphicFramePr>
        <p:xfrm>
          <a:off x="457200" y="1714500"/>
          <a:ext cx="8229600" cy="4071968"/>
        </p:xfrm>
        <a:graphic>
          <a:graphicData uri="http://schemas.openxmlformats.org/drawingml/2006/table">
            <a:tbl>
              <a:tblPr/>
              <a:tblGrid>
                <a:gridCol w="4114800"/>
                <a:gridCol w="4114800"/>
              </a:tblGrid>
              <a:tr h="49860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1" i="0" u="none" strike="noStrike" cap="none" normalizeH="0" baseline="0" dirty="0" smtClean="0">
                          <a:ln>
                            <a:noFill/>
                          </a:ln>
                          <a:solidFill>
                            <a:schemeClr val="tx1"/>
                          </a:solidFill>
                          <a:effectLst/>
                          <a:latin typeface="Times New Roman" pitchFamily="18" charset="0"/>
                        </a:rPr>
                        <a:t>Cykl klasyczny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1" i="0" u="none" strike="noStrike" cap="none" normalizeH="0" baseline="0" dirty="0" smtClean="0">
                          <a:ln>
                            <a:noFill/>
                          </a:ln>
                          <a:solidFill>
                            <a:schemeClr val="tx1"/>
                          </a:solidFill>
                          <a:effectLst/>
                          <a:latin typeface="Times New Roman" pitchFamily="18" charset="0"/>
                        </a:rPr>
                        <a:t>Cykl współczesny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7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cykl czterofazowy: ożywienie, rozkwit, kryzys, depresja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cykl dwufazowy: faza wysokiej i faza niskiej aktywności gospodarczej</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60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punkty zwrotne gwałtowne, ostre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punkty zwrotne łagodne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5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faza pomyślnej koniunktury 4-6 lat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faza spadkowej koniunktury 4-6 lat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Cykl 8-12 lat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faza pomyślnej koniunktury 2-3 lat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faza spadkowej koniunktury 1,5-2 lat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Cykl 3,5-5 lat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21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niska częstotliwość zmian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2000" b="0" i="0" u="none" strike="noStrike" cap="none" normalizeH="0" baseline="0" dirty="0" smtClean="0">
                          <a:ln>
                            <a:noFill/>
                          </a:ln>
                          <a:solidFill>
                            <a:schemeClr val="tx1"/>
                          </a:solidFill>
                          <a:effectLst/>
                          <a:latin typeface="Times New Roman" pitchFamily="18" charset="0"/>
                        </a:rPr>
                        <a:t>wysoka częstotliwość zmian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365760" indent="-256032" fontAlgn="auto">
              <a:spcAft>
                <a:spcPts val="0"/>
              </a:spcAft>
              <a:buFont typeface="Wingdings 3"/>
              <a:buChar char=""/>
              <a:defRPr/>
            </a:pPr>
            <a:r>
              <a:rPr lang="pl-PL" dirty="0" smtClean="0"/>
              <a:t>Wzrost gospodarczy – jest to ilościowe zwiększanie się z okresu na okres fundamentalnych wielkości ekonomicznych , w tym głównie DOCHODU NARODOWEGO</a:t>
            </a:r>
          </a:p>
          <a:p>
            <a:pPr marL="365760" indent="-256032" fontAlgn="auto">
              <a:spcAft>
                <a:spcPts val="0"/>
              </a:spcAft>
              <a:buFont typeface="Wingdings 3"/>
              <a:buChar char=""/>
              <a:defRPr/>
            </a:pPr>
            <a:r>
              <a:rPr lang="pl-PL" dirty="0" smtClean="0"/>
              <a:t>Definicja rozwoju gospodarczego obejmuje swym zakresem nie tylko zmiany ilościowe , ale także jakościowe , które zachodzą w strukturze społeczno -  ekonomicznej w metodach wytwarzania i stosunkach ekonomicznych</a:t>
            </a:r>
          </a:p>
          <a:p>
            <a:pPr marL="365760" indent="-256032" fontAlgn="auto">
              <a:spcAft>
                <a:spcPts val="0"/>
              </a:spcAft>
              <a:buFont typeface="Wingdings 3"/>
              <a:buChar char=""/>
              <a:defRPr/>
            </a:pPr>
            <a:r>
              <a:rPr lang="pl-PL" dirty="0" smtClean="0"/>
              <a:t>Miarą dynamiki wzrostu gospodarczego jest STOPA WZROSTU DOCHODU NARODOWEGO</a:t>
            </a:r>
            <a:endParaRPr lang="pl-PL" dirty="0"/>
          </a:p>
        </p:txBody>
      </p:sp>
      <p:sp>
        <p:nvSpPr>
          <p:cNvPr id="3" name="Tytuł 2"/>
          <p:cNvSpPr>
            <a:spLocks noGrp="1"/>
          </p:cNvSpPr>
          <p:nvPr>
            <p:ph type="title"/>
          </p:nvPr>
        </p:nvSpPr>
        <p:spPr/>
        <p:txBody>
          <a:bodyPr/>
          <a:lstStyle/>
          <a:p>
            <a:pPr fontAlgn="auto">
              <a:spcAft>
                <a:spcPts val="0"/>
              </a:spcAft>
              <a:defRPr/>
            </a:pPr>
            <a:r>
              <a:rPr lang="pl-PL" dirty="0" smtClean="0"/>
              <a:t>2. Modele (teorie) wzrostu</a:t>
            </a: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365760" indent="-256032" fontAlgn="auto">
              <a:spcAft>
                <a:spcPts val="0"/>
              </a:spcAft>
              <a:buFont typeface="Wingdings 3"/>
              <a:buChar char=""/>
              <a:defRPr/>
            </a:pPr>
            <a:r>
              <a:rPr lang="pl-PL" dirty="0" smtClean="0"/>
              <a:t>Zwykle tzw. modele jednoczynnikowe </a:t>
            </a:r>
          </a:p>
          <a:p>
            <a:pPr marL="365760" indent="-256032" fontAlgn="auto">
              <a:spcAft>
                <a:spcPts val="0"/>
              </a:spcAft>
              <a:buFont typeface="Wingdings 3"/>
              <a:buChar char=""/>
              <a:defRPr/>
            </a:pPr>
            <a:r>
              <a:rPr lang="pl-PL" dirty="0" smtClean="0"/>
              <a:t>Np. modele </a:t>
            </a:r>
            <a:r>
              <a:rPr lang="pl-PL" dirty="0" err="1" smtClean="0"/>
              <a:t>Domara</a:t>
            </a:r>
            <a:r>
              <a:rPr lang="pl-PL" dirty="0" smtClean="0"/>
              <a:t>, </a:t>
            </a:r>
            <a:r>
              <a:rPr lang="pl-PL" dirty="0" err="1" smtClean="0"/>
              <a:t>Harroda</a:t>
            </a:r>
            <a:r>
              <a:rPr lang="pl-PL" dirty="0" smtClean="0"/>
              <a:t>, Kaleckiego</a:t>
            </a:r>
          </a:p>
          <a:p>
            <a:pPr marL="365760" indent="-256032" fontAlgn="auto">
              <a:spcAft>
                <a:spcPts val="0"/>
              </a:spcAft>
              <a:buFont typeface="Wingdings 3"/>
              <a:buChar char=""/>
              <a:defRPr/>
            </a:pPr>
            <a:r>
              <a:rPr lang="pl-PL" dirty="0" smtClean="0"/>
              <a:t>Głównym czynnikiem wpływającym na zwiększanie tempa wzrostu jest zwiększanie popytu globalnego i zmniejszanie bezrobocia. </a:t>
            </a:r>
          </a:p>
          <a:p>
            <a:pPr marL="365760" indent="-256032" fontAlgn="auto">
              <a:spcAft>
                <a:spcPts val="0"/>
              </a:spcAft>
              <a:buFont typeface="Wingdings 3"/>
              <a:buChar char=""/>
              <a:defRPr/>
            </a:pPr>
            <a:r>
              <a:rPr lang="pl-PL" dirty="0" smtClean="0"/>
              <a:t>Wzrost popytu stwarza bodźce do wzrostu inwestycji, a to oznacza wzrost produkcji i zatrudnienia.</a:t>
            </a:r>
          </a:p>
          <a:p>
            <a:pPr marL="365760" indent="-256032" fontAlgn="auto">
              <a:spcAft>
                <a:spcPts val="0"/>
              </a:spcAft>
              <a:buFont typeface="Wingdings 3"/>
              <a:buChar char=""/>
              <a:defRPr/>
            </a:pPr>
            <a:r>
              <a:rPr lang="pl-PL" dirty="0" err="1" smtClean="0"/>
              <a:t>Keynesiści</a:t>
            </a:r>
            <a:r>
              <a:rPr lang="pl-PL" dirty="0" smtClean="0"/>
              <a:t> opowiadają się za odpowiednią ingerencją państwa w procesy gospodarcze</a:t>
            </a:r>
            <a:endParaRPr lang="pl-PL" dirty="0"/>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2.1. Popytowe (keynesowskie) teorie wzrostu</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609600" indent="-609600" fontAlgn="auto">
              <a:spcAft>
                <a:spcPts val="0"/>
              </a:spcAft>
              <a:buFont typeface="Wingdings 3"/>
              <a:buChar char=""/>
              <a:defRPr/>
            </a:pPr>
            <a:r>
              <a:rPr lang="pl-PL" dirty="0" smtClean="0"/>
              <a:t>W teoriach tych duży nacisk kładzie się na przeciwdziałanie i usuwanie interwencji instytucji publicznych w działanie rynku, a także likwidację jej negatywnych konsekwencji </a:t>
            </a:r>
          </a:p>
          <a:p>
            <a:pPr marL="609600" indent="-609600" fontAlgn="auto">
              <a:spcAft>
                <a:spcPts val="0"/>
              </a:spcAft>
              <a:buFont typeface="Wingdings 3"/>
              <a:buChar char=""/>
              <a:defRPr/>
            </a:pPr>
            <a:r>
              <a:rPr lang="pl-PL" dirty="0" smtClean="0"/>
              <a:t>Neoliberalizm</a:t>
            </a:r>
          </a:p>
          <a:p>
            <a:pPr marL="990600" lvl="1" indent="-533400" fontAlgn="auto">
              <a:spcBef>
                <a:spcPts val="324"/>
              </a:spcBef>
              <a:spcAft>
                <a:spcPts val="0"/>
              </a:spcAft>
              <a:buFont typeface="Verdana"/>
              <a:buChar char="◦"/>
              <a:defRPr/>
            </a:pPr>
            <a:r>
              <a:rPr lang="pl-PL" dirty="0" smtClean="0"/>
              <a:t>Monetaryzm </a:t>
            </a:r>
          </a:p>
          <a:p>
            <a:pPr marL="990600" lvl="1" indent="-533400" fontAlgn="auto">
              <a:spcBef>
                <a:spcPts val="324"/>
              </a:spcBef>
              <a:spcAft>
                <a:spcPts val="0"/>
              </a:spcAft>
              <a:buFont typeface="Verdana"/>
              <a:buChar char="◦"/>
              <a:defRPr/>
            </a:pPr>
            <a:r>
              <a:rPr lang="pl-PL" dirty="0" smtClean="0"/>
              <a:t>Nowa ekonomia klasyczna (teoria racjonalnych  oczekiwań) </a:t>
            </a:r>
          </a:p>
          <a:p>
            <a:pPr marL="990600" lvl="1" indent="-533400" fontAlgn="auto">
              <a:spcBef>
                <a:spcPts val="324"/>
              </a:spcBef>
              <a:spcAft>
                <a:spcPts val="0"/>
              </a:spcAft>
              <a:buFont typeface="Verdana"/>
              <a:buChar char="◦"/>
              <a:defRPr/>
            </a:pPr>
            <a:r>
              <a:rPr lang="pl-PL" dirty="0" smtClean="0"/>
              <a:t>Ekonomia podaży</a:t>
            </a:r>
          </a:p>
          <a:p>
            <a:pPr marL="365760" indent="-256032" fontAlgn="auto">
              <a:spcAft>
                <a:spcPts val="0"/>
              </a:spcAft>
              <a:buFont typeface="Wingdings 3"/>
              <a:buChar char=""/>
              <a:defRPr/>
            </a:pPr>
            <a:r>
              <a:rPr lang="pl-PL" dirty="0" smtClean="0"/>
              <a:t>Punkt wyjścia: model Solowa</a:t>
            </a:r>
            <a:endParaRPr lang="pl-PL" dirty="0"/>
          </a:p>
        </p:txBody>
      </p:sp>
      <p:sp>
        <p:nvSpPr>
          <p:cNvPr id="3" name="Tytuł 2"/>
          <p:cNvSpPr>
            <a:spLocks noGrp="1"/>
          </p:cNvSpPr>
          <p:nvPr>
            <p:ph type="title"/>
          </p:nvPr>
        </p:nvSpPr>
        <p:spPr/>
        <p:txBody>
          <a:bodyPr/>
          <a:lstStyle/>
          <a:p>
            <a:pPr fontAlgn="auto">
              <a:spcAft>
                <a:spcPts val="0"/>
              </a:spcAft>
              <a:defRPr/>
            </a:pPr>
            <a:r>
              <a:rPr lang="pl-PL" dirty="0" smtClean="0"/>
              <a:t>2.2. Teorie neoklasyczne</a:t>
            </a: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zawartości 1"/>
          <p:cNvSpPr>
            <a:spLocks noGrp="1"/>
          </p:cNvSpPr>
          <p:nvPr>
            <p:ph idx="1"/>
          </p:nvPr>
        </p:nvSpPr>
        <p:spPr/>
        <p:txBody>
          <a:bodyPr/>
          <a:lstStyle/>
          <a:p>
            <a:r>
              <a:rPr lang="pl-PL" smtClean="0"/>
              <a:t>W wytwarzaniu produktu współdziałają 3 czynniki wzrostu:</a:t>
            </a:r>
          </a:p>
          <a:p>
            <a:pPr>
              <a:buFont typeface="Wingdings 3" pitchFamily="18" charset="2"/>
              <a:buNone/>
            </a:pPr>
            <a:r>
              <a:rPr lang="pl-PL" smtClean="0"/>
              <a:t>			Y = f ( K, L, t)</a:t>
            </a:r>
          </a:p>
          <a:p>
            <a:pPr lvl="1">
              <a:buFont typeface="Verdana" pitchFamily="34" charset="0"/>
              <a:buNone/>
            </a:pPr>
            <a:r>
              <a:rPr lang="pl-PL" smtClean="0"/>
              <a:t>L	–	zatrudnienie</a:t>
            </a:r>
          </a:p>
          <a:p>
            <a:pPr lvl="1">
              <a:buFont typeface="Verdana" pitchFamily="34" charset="0"/>
              <a:buNone/>
            </a:pPr>
            <a:r>
              <a:rPr lang="pl-PL" smtClean="0"/>
              <a:t>K	–	kapitał</a:t>
            </a:r>
          </a:p>
          <a:p>
            <a:pPr lvl="1">
              <a:buFont typeface="Verdana" pitchFamily="34" charset="0"/>
              <a:buNone/>
            </a:pPr>
            <a:r>
              <a:rPr lang="pl-PL" smtClean="0"/>
              <a:t>t 	–	dany poziom technologii</a:t>
            </a:r>
          </a:p>
          <a:p>
            <a:r>
              <a:rPr lang="pl-PL" smtClean="0"/>
              <a:t>Akumulacja kapitału uważana za motor wzrostu gospodarczego</a:t>
            </a:r>
          </a:p>
          <a:p>
            <a:r>
              <a:rPr lang="pl-PL" smtClean="0"/>
              <a:t>Stałe tempo długookresowego wzrostu</a:t>
            </a:r>
          </a:p>
          <a:p>
            <a:pPr>
              <a:buFont typeface="Wingdings 3" pitchFamily="18" charset="2"/>
              <a:buNone/>
            </a:pPr>
            <a:endParaRPr lang="pl-PL" smtClean="0"/>
          </a:p>
        </p:txBody>
      </p:sp>
      <p:sp>
        <p:nvSpPr>
          <p:cNvPr id="3" name="Tytuł 2"/>
          <p:cNvSpPr>
            <a:spLocks noGrp="1"/>
          </p:cNvSpPr>
          <p:nvPr>
            <p:ph type="title"/>
          </p:nvPr>
        </p:nvSpPr>
        <p:spPr/>
        <p:txBody>
          <a:bodyPr/>
          <a:lstStyle/>
          <a:p>
            <a:pPr fontAlgn="auto">
              <a:spcAft>
                <a:spcPts val="0"/>
              </a:spcAft>
              <a:defRPr/>
            </a:pPr>
            <a:r>
              <a:rPr lang="pl-PL" dirty="0" smtClean="0"/>
              <a:t>2.2. Teorie neoklasyczne </a:t>
            </a:r>
            <a:r>
              <a:rPr lang="pl-PL" dirty="0" err="1" smtClean="0"/>
              <a:t>cd</a:t>
            </a:r>
            <a:r>
              <a:rPr lang="pl-PL" dirty="0" smtClean="0"/>
              <a:t>.</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ymbol zastępczy zawartości 1"/>
          <p:cNvSpPr>
            <a:spLocks noGrp="1"/>
          </p:cNvSpPr>
          <p:nvPr>
            <p:ph idx="1"/>
          </p:nvPr>
        </p:nvSpPr>
        <p:spPr/>
        <p:txBody>
          <a:bodyPr/>
          <a:lstStyle/>
          <a:p>
            <a:r>
              <a:rPr lang="pl-PL" smtClean="0"/>
              <a:t>Główną rolę w wahaniach cyklicznych spełniają czynniki realne, które oddziałują na gospodarkę losowo</a:t>
            </a:r>
          </a:p>
          <a:p>
            <a:r>
              <a:rPr lang="pl-PL" smtClean="0"/>
              <a:t>Po szoku produkcja nie powraca do wielkości wyznaczonej przez trend!!!</a:t>
            </a:r>
          </a:p>
          <a:p>
            <a:r>
              <a:rPr lang="pl-PL" smtClean="0"/>
              <a:t>Rola pozytywnych efektów zewnętrznych i aktywnej polityki ekonomicznej</a:t>
            </a:r>
          </a:p>
          <a:p>
            <a:r>
              <a:rPr lang="pl-PL" smtClean="0"/>
              <a:t>Postęp techniczny jest endogeniczny</a:t>
            </a:r>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2.3. Teorie wzrostu endogenicznego</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fontAlgn="auto">
              <a:spcAft>
                <a:spcPts val="0"/>
              </a:spcAft>
              <a:buFont typeface="+mj-lt"/>
              <a:buAutoNum type="arabicPeriod"/>
              <a:defRPr/>
            </a:pPr>
            <a:r>
              <a:rPr lang="pl-PL" dirty="0" smtClean="0"/>
              <a:t>Wahania koniunktury</a:t>
            </a:r>
          </a:p>
          <a:p>
            <a:pPr marL="880110" lvl="1" indent="-514350" fontAlgn="auto">
              <a:spcBef>
                <a:spcPts val="324"/>
              </a:spcBef>
              <a:spcAft>
                <a:spcPts val="0"/>
              </a:spcAft>
              <a:buFont typeface="Verdana"/>
              <a:buChar char="◦"/>
              <a:defRPr/>
            </a:pPr>
            <a:r>
              <a:rPr lang="pl-PL" dirty="0" smtClean="0"/>
              <a:t>Rodzaje wahań aktywności gospodarczej</a:t>
            </a:r>
          </a:p>
          <a:p>
            <a:pPr marL="880110" lvl="1" indent="-514350" fontAlgn="auto">
              <a:spcBef>
                <a:spcPts val="324"/>
              </a:spcBef>
              <a:spcAft>
                <a:spcPts val="0"/>
              </a:spcAft>
              <a:buFont typeface="Verdana"/>
              <a:buChar char="◦"/>
              <a:defRPr/>
            </a:pPr>
            <a:r>
              <a:rPr lang="pl-PL" dirty="0" smtClean="0"/>
              <a:t>Cykle koniunkturalne – rodzaje i charakterystyka</a:t>
            </a:r>
          </a:p>
          <a:p>
            <a:pPr marL="880110" lvl="1" indent="-514350" fontAlgn="auto">
              <a:spcBef>
                <a:spcPts val="324"/>
              </a:spcBef>
              <a:spcAft>
                <a:spcPts val="0"/>
              </a:spcAft>
              <a:buFont typeface="Verdana"/>
              <a:buChar char="◦"/>
              <a:defRPr/>
            </a:pPr>
            <a:r>
              <a:rPr lang="pl-PL" dirty="0" smtClean="0"/>
              <a:t>Cykl klasyczny </a:t>
            </a:r>
            <a:r>
              <a:rPr lang="pl-PL" dirty="0" err="1" smtClean="0"/>
              <a:t>vs</a:t>
            </a:r>
            <a:r>
              <a:rPr lang="pl-PL" dirty="0" smtClean="0"/>
              <a:t>. cykl współczesny</a:t>
            </a:r>
          </a:p>
          <a:p>
            <a:pPr marL="624078" indent="-514350" fontAlgn="auto">
              <a:spcAft>
                <a:spcPts val="0"/>
              </a:spcAft>
              <a:buFont typeface="+mj-lt"/>
              <a:buAutoNum type="arabicPeriod"/>
              <a:defRPr/>
            </a:pPr>
            <a:r>
              <a:rPr lang="pl-PL" dirty="0" smtClean="0"/>
              <a:t>Modele wzrostu</a:t>
            </a:r>
          </a:p>
          <a:p>
            <a:pPr marL="880110" lvl="1" indent="-514350" fontAlgn="auto">
              <a:spcBef>
                <a:spcPts val="324"/>
              </a:spcBef>
              <a:spcAft>
                <a:spcPts val="0"/>
              </a:spcAft>
              <a:buFont typeface="Verdana"/>
              <a:buChar char="◦"/>
              <a:defRPr/>
            </a:pPr>
            <a:r>
              <a:rPr lang="pl-PL" dirty="0" smtClean="0"/>
              <a:t>Teorie popytowe</a:t>
            </a:r>
          </a:p>
          <a:p>
            <a:pPr marL="880110" lvl="1" indent="-514350" fontAlgn="auto">
              <a:spcBef>
                <a:spcPts val="324"/>
              </a:spcBef>
              <a:spcAft>
                <a:spcPts val="0"/>
              </a:spcAft>
              <a:buFont typeface="Verdana"/>
              <a:buChar char="◦"/>
              <a:defRPr/>
            </a:pPr>
            <a:r>
              <a:rPr lang="pl-PL" dirty="0" smtClean="0"/>
              <a:t>Teorie neoklasyczne</a:t>
            </a:r>
          </a:p>
          <a:p>
            <a:pPr marL="880110" lvl="1" indent="-514350" fontAlgn="auto">
              <a:spcBef>
                <a:spcPts val="324"/>
              </a:spcBef>
              <a:spcAft>
                <a:spcPts val="0"/>
              </a:spcAft>
              <a:buFont typeface="Verdana"/>
              <a:buChar char="◦"/>
              <a:defRPr/>
            </a:pPr>
            <a:r>
              <a:rPr lang="pl-PL" dirty="0" smtClean="0"/>
              <a:t>Teorie wzrostu endogenicznego</a:t>
            </a:r>
          </a:p>
          <a:p>
            <a:pPr marL="624078" indent="-514350" fontAlgn="auto">
              <a:spcAft>
                <a:spcPts val="0"/>
              </a:spcAft>
              <a:buFont typeface="+mj-lt"/>
              <a:buAutoNum type="arabicPeriod"/>
              <a:defRPr/>
            </a:pPr>
            <a:r>
              <a:rPr lang="pl-PL" dirty="0" smtClean="0"/>
              <a:t>Czynniki wzrostu i rozwoju</a:t>
            </a:r>
          </a:p>
          <a:p>
            <a:pPr marL="624078" indent="-514350" fontAlgn="auto">
              <a:spcAft>
                <a:spcPts val="0"/>
              </a:spcAft>
              <a:buFont typeface="+mj-lt"/>
              <a:buAutoNum type="arabicPeriod"/>
              <a:defRPr/>
            </a:pPr>
            <a:r>
              <a:rPr lang="pl-PL" dirty="0" smtClean="0"/>
              <a:t>Strategie rozwoju</a:t>
            </a:r>
          </a:p>
          <a:p>
            <a:pPr marL="365760" indent="-256032" fontAlgn="auto">
              <a:spcAft>
                <a:spcPts val="0"/>
              </a:spcAft>
              <a:buFont typeface="Wingdings 3"/>
              <a:buNone/>
              <a:defRPr/>
            </a:pPr>
            <a:endParaRPr lang="pl-PL" dirty="0" smtClean="0"/>
          </a:p>
        </p:txBody>
      </p:sp>
      <p:sp>
        <p:nvSpPr>
          <p:cNvPr id="3" name="Tytuł 2"/>
          <p:cNvSpPr>
            <a:spLocks noGrp="1"/>
          </p:cNvSpPr>
          <p:nvPr>
            <p:ph type="title"/>
          </p:nvPr>
        </p:nvSpPr>
        <p:spPr/>
        <p:txBody>
          <a:bodyPr/>
          <a:lstStyle/>
          <a:p>
            <a:pPr fontAlgn="auto">
              <a:spcAft>
                <a:spcPts val="0"/>
              </a:spcAft>
              <a:defRPr/>
            </a:pPr>
            <a:r>
              <a:rPr lang="pl-PL" dirty="0" smtClean="0"/>
              <a:t>Program wykładu 4</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marL="609600" indent="-609600" fontAlgn="auto">
              <a:spcAft>
                <a:spcPts val="0"/>
              </a:spcAft>
              <a:buFont typeface="Wingdings 3"/>
              <a:buChar char=""/>
              <a:defRPr/>
            </a:pPr>
            <a:r>
              <a:rPr lang="pl-PL" sz="3200" dirty="0" smtClean="0"/>
              <a:t>Czynniki o charakterze ekonomicznym:</a:t>
            </a:r>
          </a:p>
          <a:p>
            <a:pPr marL="621792" lvl="1" fontAlgn="auto">
              <a:spcBef>
                <a:spcPts val="324"/>
              </a:spcBef>
              <a:spcAft>
                <a:spcPts val="0"/>
              </a:spcAft>
              <a:buFont typeface="Verdana"/>
              <a:buChar char="◦"/>
              <a:defRPr/>
            </a:pPr>
            <a:r>
              <a:rPr lang="pl-PL" sz="2800" dirty="0" smtClean="0"/>
              <a:t>Wielkość i efektywność zasobów ludzkich</a:t>
            </a:r>
          </a:p>
          <a:p>
            <a:pPr marL="621792" lvl="1" fontAlgn="auto">
              <a:spcBef>
                <a:spcPts val="324"/>
              </a:spcBef>
              <a:spcAft>
                <a:spcPts val="0"/>
              </a:spcAft>
              <a:buFont typeface="Verdana"/>
              <a:buChar char="◦"/>
              <a:defRPr/>
            </a:pPr>
            <a:r>
              <a:rPr lang="pl-PL" sz="2800" dirty="0" smtClean="0"/>
              <a:t>Rozmiary kapitału</a:t>
            </a:r>
          </a:p>
          <a:p>
            <a:pPr marL="621792" lvl="1" fontAlgn="auto">
              <a:spcBef>
                <a:spcPts val="324"/>
              </a:spcBef>
              <a:spcAft>
                <a:spcPts val="0"/>
              </a:spcAft>
              <a:buFont typeface="Verdana"/>
              <a:buChar char="◦"/>
              <a:defRPr/>
            </a:pPr>
            <a:r>
              <a:rPr lang="pl-PL" sz="2800" dirty="0" smtClean="0"/>
              <a:t>Zasoby bogactw naturalnych</a:t>
            </a:r>
          </a:p>
          <a:p>
            <a:pPr marL="621792" lvl="1" fontAlgn="auto">
              <a:spcBef>
                <a:spcPts val="324"/>
              </a:spcBef>
              <a:spcAft>
                <a:spcPts val="0"/>
              </a:spcAft>
              <a:buFont typeface="Verdana"/>
              <a:buChar char="◦"/>
              <a:defRPr/>
            </a:pPr>
            <a:r>
              <a:rPr lang="pl-PL" sz="2800" dirty="0" smtClean="0"/>
              <a:t>Poziom infrastruktury</a:t>
            </a:r>
          </a:p>
          <a:p>
            <a:pPr marL="609600" indent="-609600" fontAlgn="auto">
              <a:spcAft>
                <a:spcPts val="0"/>
              </a:spcAft>
              <a:buFont typeface="Wingdings 3"/>
              <a:buChar char=""/>
              <a:defRPr/>
            </a:pPr>
            <a:r>
              <a:rPr lang="pl-PL" sz="3200" dirty="0" smtClean="0"/>
              <a:t>Czynniki o charakterze techniczno – organizacyjnym:</a:t>
            </a:r>
          </a:p>
          <a:p>
            <a:pPr marL="621792" lvl="1" fontAlgn="auto">
              <a:spcBef>
                <a:spcPts val="324"/>
              </a:spcBef>
              <a:spcAft>
                <a:spcPts val="0"/>
              </a:spcAft>
              <a:buFont typeface="Verdana"/>
              <a:buChar char="◦"/>
              <a:defRPr/>
            </a:pPr>
            <a:r>
              <a:rPr lang="pl-PL" sz="2800" dirty="0" smtClean="0"/>
              <a:t>Postęp naukowo –techniczny</a:t>
            </a:r>
          </a:p>
          <a:p>
            <a:pPr marL="621792" lvl="1" fontAlgn="auto">
              <a:spcBef>
                <a:spcPts val="324"/>
              </a:spcBef>
              <a:spcAft>
                <a:spcPts val="0"/>
              </a:spcAft>
              <a:buFont typeface="Verdana"/>
              <a:buChar char="◦"/>
              <a:defRPr/>
            </a:pPr>
            <a:r>
              <a:rPr lang="pl-PL" sz="2800" dirty="0" smtClean="0"/>
              <a:t>Postęp w dziedzinie organizacji pracy i produkcji</a:t>
            </a:r>
          </a:p>
          <a:p>
            <a:pPr marL="621792" lvl="1" fontAlgn="auto">
              <a:spcBef>
                <a:spcPts val="324"/>
              </a:spcBef>
              <a:spcAft>
                <a:spcPts val="0"/>
              </a:spcAft>
              <a:buFont typeface="Verdana"/>
              <a:buChar char="◦"/>
              <a:defRPr/>
            </a:pPr>
            <a:r>
              <a:rPr lang="pl-PL" sz="2800" dirty="0" smtClean="0"/>
              <a:t>Postęp w dziedzinie rozwoju technologii</a:t>
            </a:r>
          </a:p>
          <a:p>
            <a:pPr marL="609600" indent="-609600" fontAlgn="auto">
              <a:spcAft>
                <a:spcPts val="0"/>
              </a:spcAft>
              <a:buFont typeface="Wingdings 3"/>
              <a:buChar char=""/>
              <a:defRPr/>
            </a:pPr>
            <a:r>
              <a:rPr lang="pl-PL" sz="3200" dirty="0" smtClean="0"/>
              <a:t>Czynniki o charakterze społecznym:</a:t>
            </a:r>
          </a:p>
          <a:p>
            <a:pPr marL="621792" lvl="1" fontAlgn="auto">
              <a:spcBef>
                <a:spcPts val="324"/>
              </a:spcBef>
              <a:spcAft>
                <a:spcPts val="0"/>
              </a:spcAft>
              <a:buFont typeface="Verdana"/>
              <a:buChar char="◦"/>
              <a:defRPr/>
            </a:pPr>
            <a:r>
              <a:rPr lang="pl-PL" sz="2400" dirty="0" smtClean="0"/>
              <a:t>Poziom oświaty i kultury</a:t>
            </a:r>
          </a:p>
          <a:p>
            <a:pPr marL="621792" lvl="1" fontAlgn="auto">
              <a:spcBef>
                <a:spcPts val="324"/>
              </a:spcBef>
              <a:spcAft>
                <a:spcPts val="0"/>
              </a:spcAft>
              <a:buFont typeface="Verdana"/>
              <a:buChar char="◦"/>
              <a:defRPr/>
            </a:pPr>
            <a:r>
              <a:rPr lang="pl-PL" sz="2400" dirty="0" smtClean="0"/>
              <a:t>Ochrona zdrowia i opieka społeczna</a:t>
            </a:r>
          </a:p>
          <a:p>
            <a:pPr marL="621792" lvl="1" fontAlgn="auto">
              <a:spcBef>
                <a:spcPts val="324"/>
              </a:spcBef>
              <a:spcAft>
                <a:spcPts val="0"/>
              </a:spcAft>
              <a:buFont typeface="Verdana"/>
              <a:buChar char="◦"/>
              <a:defRPr/>
            </a:pPr>
            <a:r>
              <a:rPr lang="pl-PL" sz="2400" dirty="0" smtClean="0"/>
              <a:t>Zabezpieczenia społeczne</a:t>
            </a:r>
          </a:p>
          <a:p>
            <a:pPr marL="621792" lvl="1" fontAlgn="auto">
              <a:spcBef>
                <a:spcPts val="324"/>
              </a:spcBef>
              <a:spcAft>
                <a:spcPts val="0"/>
              </a:spcAft>
              <a:buFont typeface="Verdana"/>
              <a:buChar char="◦"/>
              <a:defRPr/>
            </a:pPr>
            <a:r>
              <a:rPr lang="pl-PL" sz="2400" dirty="0" smtClean="0"/>
              <a:t>Zasady podziału dochodu narodowego</a:t>
            </a:r>
          </a:p>
          <a:p>
            <a:pPr marL="609600" indent="-609600" fontAlgn="auto">
              <a:spcAft>
                <a:spcPts val="0"/>
              </a:spcAft>
              <a:buFont typeface="Wingdings 3"/>
              <a:buChar char=""/>
              <a:defRPr/>
            </a:pPr>
            <a:endParaRPr lang="pl-PL" sz="3200" dirty="0" smtClean="0"/>
          </a:p>
          <a:p>
            <a:pPr marL="609600" indent="-609600" fontAlgn="auto">
              <a:spcAft>
                <a:spcPts val="0"/>
              </a:spcAft>
              <a:buFont typeface="Wingdings 3"/>
              <a:buChar char=""/>
              <a:defRPr/>
            </a:pPr>
            <a:endParaRPr lang="pl-PL" sz="3200" dirty="0" smtClean="0"/>
          </a:p>
          <a:p>
            <a:pPr marL="365760" indent="-256032" fontAlgn="auto">
              <a:spcAft>
                <a:spcPts val="0"/>
              </a:spcAft>
              <a:buFont typeface="Wingdings 3"/>
              <a:buNone/>
              <a:defRPr/>
            </a:pPr>
            <a:endParaRPr lang="pl-PL" dirty="0"/>
          </a:p>
        </p:txBody>
      </p:sp>
      <p:sp>
        <p:nvSpPr>
          <p:cNvPr id="3" name="Tytuł 2"/>
          <p:cNvSpPr>
            <a:spLocks noGrp="1"/>
          </p:cNvSpPr>
          <p:nvPr>
            <p:ph type="title"/>
          </p:nvPr>
        </p:nvSpPr>
        <p:spPr/>
        <p:txBody>
          <a:bodyPr/>
          <a:lstStyle/>
          <a:p>
            <a:pPr fontAlgn="auto">
              <a:spcAft>
                <a:spcPts val="0"/>
              </a:spcAft>
              <a:defRPr/>
            </a:pPr>
            <a:r>
              <a:rPr lang="pl-PL" dirty="0" smtClean="0"/>
              <a:t>3. Czynniki wzrostu i rozwoju</a:t>
            </a: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79388" y="115888"/>
            <a:ext cx="8964612" cy="633412"/>
          </a:xfrm>
        </p:spPr>
        <p:txBody>
          <a:bodyPr>
            <a:normAutofit fontScale="90000"/>
          </a:bodyPr>
          <a:lstStyle/>
          <a:p>
            <a:pPr fontAlgn="auto">
              <a:spcAft>
                <a:spcPts val="0"/>
              </a:spcAft>
              <a:defRPr/>
            </a:pPr>
            <a:r>
              <a:rPr lang="pl-PL" sz="4000" dirty="0" smtClean="0"/>
              <a:t>Warunki </a:t>
            </a:r>
            <a:r>
              <a:rPr lang="pl-PL" sz="4000" dirty="0"/>
              <a:t>wstępne wzrostu i rozwoju</a:t>
            </a:r>
          </a:p>
        </p:txBody>
      </p:sp>
      <p:sp>
        <p:nvSpPr>
          <p:cNvPr id="59395" name="Rectangle 3"/>
          <p:cNvSpPr>
            <a:spLocks noGrp="1" noChangeArrowheads="1"/>
          </p:cNvSpPr>
          <p:nvPr>
            <p:ph type="body" idx="1"/>
          </p:nvPr>
        </p:nvSpPr>
        <p:spPr>
          <a:xfrm>
            <a:off x="323850" y="765175"/>
            <a:ext cx="8507413" cy="5761038"/>
          </a:xfrm>
        </p:spPr>
        <p:txBody>
          <a:bodyPr>
            <a:normAutofit lnSpcReduction="10000"/>
          </a:bodyPr>
          <a:lstStyle/>
          <a:p>
            <a:pPr marL="365760" indent="-256032" algn="just" fontAlgn="auto">
              <a:lnSpc>
                <a:spcPct val="80000"/>
              </a:lnSpc>
              <a:spcAft>
                <a:spcPts val="0"/>
              </a:spcAft>
              <a:buFont typeface="Wingdings 3"/>
              <a:buChar char=""/>
              <a:defRPr/>
            </a:pPr>
            <a:r>
              <a:rPr lang="pl-PL" sz="2000" dirty="0"/>
              <a:t>odpowiednia ilość i jakość pracy. Siła robocza powinna mieć odpowiednie właściwości, aby mogła okazać się użyteczna we wdrażaniu nowych technologii. Najważniejsze z nich to: wykształcenie, umiejętności zawodowe, nawyki produkcyjne i motywacje do systematycznej pracy, jej doskonalenia i angażowania tych umiejętności do pomnażania produkcji;</a:t>
            </a:r>
          </a:p>
          <a:p>
            <a:pPr marL="365760" indent="-256032" algn="just" fontAlgn="auto">
              <a:lnSpc>
                <a:spcPct val="80000"/>
              </a:lnSpc>
              <a:spcAft>
                <a:spcPts val="0"/>
              </a:spcAft>
              <a:buFont typeface="Wingdings 3"/>
              <a:buChar char=""/>
              <a:defRPr/>
            </a:pPr>
            <a:r>
              <a:rPr lang="pl-PL" sz="2000" dirty="0"/>
              <a:t>odpowiednia ilość i jakość kapitału w postaci maszyn, wyposażenia i surowców. Podaż kapitału zależy od udziału oszczędności w PKB. Im w danym kraju jest niższy PKB per capita, tym bardziej odczuwa się niedostatek kapitałów;</a:t>
            </a:r>
          </a:p>
          <a:p>
            <a:pPr marL="365760" indent="-256032" algn="just" fontAlgn="auto">
              <a:lnSpc>
                <a:spcPct val="80000"/>
              </a:lnSpc>
              <a:spcAft>
                <a:spcPts val="0"/>
              </a:spcAft>
              <a:buFont typeface="Wingdings 3"/>
              <a:buChar char=""/>
              <a:defRPr/>
            </a:pPr>
            <a:r>
              <a:rPr lang="pl-PL" sz="2000" dirty="0"/>
              <a:t>odpowiednia ilość i jakość zasobów naturalnych. We współczesnym świecie czynnik ten jest istotny, lecz nie decydujący. Japonia, która posiada niewielkie zasoby naturalne, osiągnęła wysoki poziom rozwoju i najwyższe wskaźniki wzrostu dzięki jakości posiadanej siły roboczej i niezwykle dużym skłonnościom do oszczędzania;</a:t>
            </a:r>
          </a:p>
          <a:p>
            <a:pPr marL="365760" indent="-256032" algn="just" fontAlgn="auto">
              <a:lnSpc>
                <a:spcPct val="80000"/>
              </a:lnSpc>
              <a:spcAft>
                <a:spcPts val="0"/>
              </a:spcAft>
              <a:buFont typeface="Wingdings 3"/>
              <a:buChar char=""/>
              <a:defRPr/>
            </a:pPr>
            <a:r>
              <a:rPr lang="pl-PL" sz="2000" dirty="0"/>
              <a:t>wysoki poziom techniki i technologii. Technologia to wiedza o tym, jak przekształcać zasoby w dobra i usługi. O jej poziomie decyduje rozwój nauki. Badania naukowe tworzą podstawy podnoszenia poziomu techniki i technologii;</a:t>
            </a:r>
          </a:p>
          <a:p>
            <a:pPr marL="365760" indent="-256032" algn="just" fontAlgn="auto">
              <a:lnSpc>
                <a:spcPct val="80000"/>
              </a:lnSpc>
              <a:spcAft>
                <a:spcPts val="0"/>
              </a:spcAft>
              <a:buFont typeface="Wingdings 3"/>
              <a:buChar char=""/>
              <a:defRPr/>
            </a:pPr>
            <a:r>
              <a:rPr lang="pl-PL" sz="2000" dirty="0"/>
              <a:t>sprzyjające czynniki </a:t>
            </a:r>
            <a:r>
              <a:rPr lang="pl-PL" sz="2000" dirty="0" err="1"/>
              <a:t>socjokulturowe</a:t>
            </a:r>
            <a:r>
              <a:rPr lang="pl-PL" sz="2000" dirty="0"/>
              <a:t> kształtujące etos pracy, wpływające na sumienność, skłonność do rywalizacji i podejmowanie wyzwań, jakie tworzy środowisko, </a:t>
            </a:r>
            <a:r>
              <a:rPr lang="pl-PL" sz="2000" dirty="0" err="1"/>
              <a:t>samoodpowiedzialność</a:t>
            </a:r>
            <a:r>
              <a:rPr lang="pl-PL" sz="2000" dirty="0"/>
              <a:t> za własną pomyślność.</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0" indent="0" algn="just" fontAlgn="auto">
              <a:spcBef>
                <a:spcPct val="70000"/>
              </a:spcBef>
              <a:spcAft>
                <a:spcPts val="0"/>
              </a:spcAft>
              <a:buFont typeface="Wingdings 3"/>
              <a:buChar char=""/>
              <a:defRPr/>
            </a:pPr>
            <a:r>
              <a:rPr lang="pl-PL" sz="2400" b="1" dirty="0" smtClean="0"/>
              <a:t> ekstensywny</a:t>
            </a:r>
            <a:r>
              <a:rPr lang="pl-PL" sz="2400" dirty="0" smtClean="0"/>
              <a:t> wzrost gospodarczy, osiągany przez zwiększanie zasobów, np. wzięcie pod uprawę nowych areałów ziemi - typ wzrostu, którego podstawą są rosnące nakłady i stosunkowo wolne zmiany w wydajności czynników produkcji  </a:t>
            </a:r>
          </a:p>
          <a:p>
            <a:pPr marL="0" indent="0" algn="just" fontAlgn="auto">
              <a:spcBef>
                <a:spcPct val="70000"/>
              </a:spcBef>
              <a:spcAft>
                <a:spcPts val="0"/>
              </a:spcAft>
              <a:buFont typeface="Wingdings 3"/>
              <a:buChar char=""/>
              <a:defRPr/>
            </a:pPr>
            <a:r>
              <a:rPr lang="pl-PL" sz="2400" b="1" dirty="0" smtClean="0"/>
              <a:t> intensywny</a:t>
            </a:r>
            <a:r>
              <a:rPr lang="pl-PL" sz="2400" dirty="0" smtClean="0"/>
              <a:t> wzrost gospodarczy, osiągany przez zwiększenie efektywności wykorzystania zasobów, np. przez zwiększenie wydajności z hektara gruntów ornych. (zwiększająca się wydajność pracy, malejące wskaźniki materiałochłonności, energochłonności, kapitałochłonności)</a:t>
            </a:r>
          </a:p>
          <a:p>
            <a:pPr marL="365760" indent="-256032" fontAlgn="auto">
              <a:spcAft>
                <a:spcPts val="0"/>
              </a:spcAft>
              <a:buFont typeface="Wingdings 3"/>
              <a:buChar char=""/>
              <a:defRPr/>
            </a:pPr>
            <a:endParaRPr lang="pl-PL" dirty="0"/>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4. Strategie wzrostu i rozwoju gospodarczego</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365760" indent="-256032" fontAlgn="auto">
              <a:spcAft>
                <a:spcPts val="0"/>
              </a:spcAft>
              <a:buFont typeface="Wingdings 3"/>
              <a:buChar char=""/>
              <a:defRPr/>
            </a:pPr>
            <a:r>
              <a:rPr lang="pl-PL" dirty="0" smtClean="0"/>
              <a:t>Teorie pierwszej generacji</a:t>
            </a:r>
          </a:p>
          <a:p>
            <a:pPr marL="621792" lvl="1" fontAlgn="auto">
              <a:spcBef>
                <a:spcPts val="324"/>
              </a:spcBef>
              <a:spcAft>
                <a:spcPts val="0"/>
              </a:spcAft>
              <a:buFont typeface="Verdana"/>
              <a:buChar char="◦"/>
              <a:defRPr/>
            </a:pPr>
            <a:r>
              <a:rPr lang="pl-PL" i="1" dirty="0" smtClean="0"/>
              <a:t>Big </a:t>
            </a:r>
            <a:r>
              <a:rPr lang="pl-PL" i="1" dirty="0" err="1" smtClean="0"/>
              <a:t>push</a:t>
            </a:r>
            <a:r>
              <a:rPr lang="pl-PL" i="1" dirty="0" smtClean="0"/>
              <a:t> </a:t>
            </a:r>
            <a:r>
              <a:rPr lang="pl-PL" dirty="0" smtClean="0"/>
              <a:t>(Paul </a:t>
            </a:r>
            <a:r>
              <a:rPr lang="pl-PL" dirty="0" err="1" smtClean="0"/>
              <a:t>Rosenstein-Rodan</a:t>
            </a:r>
            <a:r>
              <a:rPr lang="pl-PL" dirty="0" smtClean="0"/>
              <a:t>)</a:t>
            </a:r>
          </a:p>
          <a:p>
            <a:pPr marL="621792" lvl="1" fontAlgn="auto">
              <a:spcBef>
                <a:spcPts val="324"/>
              </a:spcBef>
              <a:spcAft>
                <a:spcPts val="0"/>
              </a:spcAft>
              <a:buFont typeface="Verdana"/>
              <a:buChar char="◦"/>
              <a:defRPr/>
            </a:pPr>
            <a:r>
              <a:rPr lang="pl-PL" dirty="0" smtClean="0"/>
              <a:t>Błędne koło ubóstwa (Ragnar </a:t>
            </a:r>
            <a:r>
              <a:rPr lang="pl-PL" dirty="0" err="1" smtClean="0"/>
              <a:t>Nurkse</a:t>
            </a:r>
            <a:r>
              <a:rPr lang="pl-PL" dirty="0" smtClean="0"/>
              <a:t>)</a:t>
            </a:r>
          </a:p>
          <a:p>
            <a:pPr marL="621792" lvl="1" fontAlgn="auto">
              <a:spcBef>
                <a:spcPts val="324"/>
              </a:spcBef>
              <a:spcAft>
                <a:spcPts val="0"/>
              </a:spcAft>
              <a:buFont typeface="Verdana"/>
              <a:buChar char="◦"/>
              <a:defRPr/>
            </a:pPr>
            <a:r>
              <a:rPr lang="pl-PL" dirty="0" smtClean="0"/>
              <a:t>Selektywna industrializacja (Albert O. </a:t>
            </a:r>
            <a:r>
              <a:rPr lang="pl-PL" dirty="0" err="1" smtClean="0"/>
              <a:t>Hirschman</a:t>
            </a:r>
            <a:r>
              <a:rPr lang="pl-PL" dirty="0" smtClean="0"/>
              <a:t>, Arthur W. Lewis)</a:t>
            </a:r>
          </a:p>
          <a:p>
            <a:pPr marL="621792" lvl="1" fontAlgn="auto">
              <a:spcBef>
                <a:spcPts val="324"/>
              </a:spcBef>
              <a:spcAft>
                <a:spcPts val="0"/>
              </a:spcAft>
              <a:buFont typeface="Verdana"/>
              <a:buChar char="◦"/>
              <a:defRPr/>
            </a:pPr>
            <a:r>
              <a:rPr lang="pl-PL" dirty="0" smtClean="0"/>
              <a:t>Teoria rozwoju stadialnego (Walt W. </a:t>
            </a:r>
            <a:r>
              <a:rPr lang="pl-PL" dirty="0" err="1" smtClean="0"/>
              <a:t>Rostow</a:t>
            </a:r>
            <a:r>
              <a:rPr lang="pl-PL" dirty="0" smtClean="0"/>
              <a:t>)</a:t>
            </a:r>
          </a:p>
          <a:p>
            <a:pPr marL="365760" indent="-256032" fontAlgn="auto">
              <a:spcAft>
                <a:spcPts val="0"/>
              </a:spcAft>
              <a:buFont typeface="Wingdings 3"/>
              <a:buChar char=""/>
              <a:defRPr/>
            </a:pPr>
            <a:r>
              <a:rPr lang="pl-PL" dirty="0" smtClean="0"/>
              <a:t>Teorie heterodoksyjne</a:t>
            </a:r>
          </a:p>
          <a:p>
            <a:pPr marL="621792" lvl="1" fontAlgn="auto">
              <a:spcBef>
                <a:spcPts val="324"/>
              </a:spcBef>
              <a:spcAft>
                <a:spcPts val="0"/>
              </a:spcAft>
              <a:buFont typeface="Verdana"/>
              <a:buChar char="◦"/>
              <a:defRPr/>
            </a:pPr>
            <a:r>
              <a:rPr lang="pl-PL" dirty="0" smtClean="0"/>
              <a:t>Strukturalizm: centrum i peryferia (Raul </a:t>
            </a:r>
            <a:r>
              <a:rPr lang="pl-PL" dirty="0" err="1" smtClean="0"/>
              <a:t>Prebisch</a:t>
            </a:r>
            <a:r>
              <a:rPr lang="pl-PL" dirty="0" smtClean="0"/>
              <a:t>)</a:t>
            </a:r>
          </a:p>
          <a:p>
            <a:pPr marL="621792" lvl="1" fontAlgn="auto">
              <a:spcBef>
                <a:spcPts val="324"/>
              </a:spcBef>
              <a:spcAft>
                <a:spcPts val="0"/>
              </a:spcAft>
              <a:buFont typeface="Verdana"/>
              <a:buChar char="◦"/>
              <a:defRPr/>
            </a:pPr>
            <a:r>
              <a:rPr lang="pl-PL" dirty="0" smtClean="0"/>
              <a:t>Szkoła zależności (</a:t>
            </a:r>
            <a:r>
              <a:rPr lang="pl-PL" dirty="0" err="1" smtClean="0"/>
              <a:t>Samir</a:t>
            </a:r>
            <a:r>
              <a:rPr lang="pl-PL" dirty="0" smtClean="0"/>
              <a:t> Amin, Andre G. Frank)</a:t>
            </a:r>
          </a:p>
          <a:p>
            <a:pPr marL="365760" indent="-256032" fontAlgn="auto">
              <a:spcAft>
                <a:spcPts val="0"/>
              </a:spcAft>
              <a:buFont typeface="Wingdings 3"/>
              <a:buChar char=""/>
              <a:defRPr/>
            </a:pPr>
            <a:r>
              <a:rPr lang="pl-PL" dirty="0" smtClean="0"/>
              <a:t>Instytucjonalizm (m.in. Gunnar Myrdal)</a:t>
            </a:r>
          </a:p>
          <a:p>
            <a:pPr marL="365760" indent="-256032" fontAlgn="auto">
              <a:spcAft>
                <a:spcPts val="0"/>
              </a:spcAft>
              <a:buFont typeface="Wingdings 3"/>
              <a:buChar char=""/>
              <a:defRPr/>
            </a:pPr>
            <a:r>
              <a:rPr lang="pl-PL" dirty="0" smtClean="0"/>
              <a:t>Konsensus Waszyngtoński (MFW)</a:t>
            </a:r>
          </a:p>
          <a:p>
            <a:pPr marL="365760" indent="-256032" fontAlgn="auto">
              <a:spcAft>
                <a:spcPts val="0"/>
              </a:spcAft>
              <a:buFont typeface="Wingdings 3"/>
              <a:buChar char=""/>
              <a:defRPr/>
            </a:pPr>
            <a:r>
              <a:rPr lang="pl-PL" dirty="0" smtClean="0"/>
              <a:t>Konsensus </a:t>
            </a:r>
            <a:r>
              <a:rPr lang="pl-PL" dirty="0" err="1" smtClean="0"/>
              <a:t>Neo-Waszyngtoński</a:t>
            </a:r>
            <a:r>
              <a:rPr lang="pl-PL" dirty="0" smtClean="0"/>
              <a:t>? (Joseph E. </a:t>
            </a:r>
            <a:r>
              <a:rPr lang="pl-PL" dirty="0" err="1" smtClean="0"/>
              <a:t>Stiglitz</a:t>
            </a:r>
            <a:r>
              <a:rPr lang="pl-PL" dirty="0" smtClean="0"/>
              <a:t>)</a:t>
            </a:r>
          </a:p>
          <a:p>
            <a:pPr marL="621792" lvl="1" fontAlgn="auto">
              <a:spcBef>
                <a:spcPts val="324"/>
              </a:spcBef>
              <a:spcAft>
                <a:spcPts val="0"/>
              </a:spcAft>
              <a:buFont typeface="Verdana"/>
              <a:buNone/>
              <a:defRPr/>
            </a:pPr>
            <a:endParaRPr lang="pl-PL" dirty="0"/>
          </a:p>
        </p:txBody>
      </p:sp>
      <p:sp>
        <p:nvSpPr>
          <p:cNvPr id="3" name="Tytuł 2"/>
          <p:cNvSpPr>
            <a:spLocks noGrp="1"/>
          </p:cNvSpPr>
          <p:nvPr>
            <p:ph type="title"/>
          </p:nvPr>
        </p:nvSpPr>
        <p:spPr/>
        <p:txBody>
          <a:bodyPr/>
          <a:lstStyle/>
          <a:p>
            <a:pPr fontAlgn="auto">
              <a:spcAft>
                <a:spcPts val="0"/>
              </a:spcAft>
              <a:defRPr/>
            </a:pPr>
            <a:r>
              <a:rPr lang="pl-PL" dirty="0" smtClean="0"/>
              <a:t>Koncepcje rozwojowe</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ymbol zastępczy zawartości 1"/>
          <p:cNvSpPr>
            <a:spLocks noGrp="1"/>
          </p:cNvSpPr>
          <p:nvPr>
            <p:ph idx="1"/>
          </p:nvPr>
        </p:nvSpPr>
        <p:spPr/>
        <p:txBody>
          <a:bodyPr/>
          <a:lstStyle/>
          <a:p>
            <a:pPr>
              <a:lnSpc>
                <a:spcPct val="150000"/>
              </a:lnSpc>
            </a:pPr>
            <a:r>
              <a:rPr lang="pl-PL" sz="2800" smtClean="0"/>
              <a:t>Niski poziom produkcji </a:t>
            </a:r>
          </a:p>
          <a:p>
            <a:pPr>
              <a:lnSpc>
                <a:spcPct val="150000"/>
              </a:lnSpc>
              <a:buFont typeface="Wingdings 3" pitchFamily="18" charset="2"/>
              <a:buNone/>
            </a:pPr>
            <a:r>
              <a:rPr lang="pl-PL" sz="2800" smtClean="0"/>
              <a:t>	(mała wydajność pracy)</a:t>
            </a:r>
          </a:p>
          <a:p>
            <a:pPr>
              <a:lnSpc>
                <a:spcPct val="150000"/>
              </a:lnSpc>
            </a:pPr>
            <a:r>
              <a:rPr lang="pl-PL" sz="2800" smtClean="0"/>
              <a:t>Niski poziom przeciętnych dochodów</a:t>
            </a:r>
          </a:p>
          <a:p>
            <a:pPr>
              <a:lnSpc>
                <a:spcPct val="150000"/>
              </a:lnSpc>
            </a:pPr>
            <a:r>
              <a:rPr lang="pl-PL" sz="2800" smtClean="0"/>
              <a:t>Niskie oszczędności i inwestycji</a:t>
            </a:r>
          </a:p>
          <a:p>
            <a:pPr>
              <a:lnSpc>
                <a:spcPct val="150000"/>
              </a:lnSpc>
            </a:pPr>
            <a:r>
              <a:rPr lang="pl-PL" sz="2800" smtClean="0"/>
              <a:t>Niskie tempo akumulacji kapitału</a:t>
            </a:r>
          </a:p>
          <a:p>
            <a:pPr>
              <a:lnSpc>
                <a:spcPct val="150000"/>
              </a:lnSpc>
            </a:pPr>
            <a:r>
              <a:rPr lang="pl-PL" sz="2800" smtClean="0"/>
              <a:t>NISKI POZIOM KONSUMPCJI!!!</a:t>
            </a:r>
          </a:p>
        </p:txBody>
      </p:sp>
      <p:sp>
        <p:nvSpPr>
          <p:cNvPr id="3" name="Tytuł 2"/>
          <p:cNvSpPr>
            <a:spLocks noGrp="1"/>
          </p:cNvSpPr>
          <p:nvPr>
            <p:ph type="title"/>
          </p:nvPr>
        </p:nvSpPr>
        <p:spPr/>
        <p:txBody>
          <a:bodyPr/>
          <a:lstStyle/>
          <a:p>
            <a:pPr fontAlgn="auto">
              <a:spcAft>
                <a:spcPts val="0"/>
              </a:spcAft>
              <a:defRPr/>
            </a:pPr>
            <a:r>
              <a:rPr lang="pl-PL" dirty="0" smtClean="0"/>
              <a:t>Błędne koło ubóstwa</a:t>
            </a:r>
            <a:endParaRPr lang="pl-PL" dirty="0"/>
          </a:p>
        </p:txBody>
      </p:sp>
      <p:cxnSp>
        <p:nvCxnSpPr>
          <p:cNvPr id="5" name="Łącznik prosty ze strzałką 4"/>
          <p:cNvCxnSpPr/>
          <p:nvPr/>
        </p:nvCxnSpPr>
        <p:spPr>
          <a:xfrm>
            <a:off x="5286375" y="1857375"/>
            <a:ext cx="7143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a:off x="7643813" y="2571750"/>
            <a:ext cx="7858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a:off x="6858000" y="3286125"/>
            <a:ext cx="8572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a:off x="6929438" y="3929063"/>
            <a:ext cx="9286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p:cNvCxnSpPr/>
          <p:nvPr/>
        </p:nvCxnSpPr>
        <p:spPr>
          <a:xfrm>
            <a:off x="6143625" y="4643438"/>
            <a:ext cx="8572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85720" y="1428736"/>
            <a:ext cx="8229600" cy="4525962"/>
          </a:xfrm>
        </p:spPr>
        <p:txBody>
          <a:bodyPr/>
          <a:lstStyle/>
          <a:p>
            <a:pPr algn="just">
              <a:buNone/>
            </a:pPr>
            <a:r>
              <a:rPr lang="pl-PL" sz="2400" dirty="0" smtClean="0"/>
              <a:t>Wszystkie </a:t>
            </a:r>
            <a:r>
              <a:rPr lang="pl-PL" sz="2400" dirty="0" smtClean="0"/>
              <a:t>kraje świata rozwijają się, przechodząc przez </a:t>
            </a:r>
            <a:r>
              <a:rPr lang="pl-PL" sz="2400" dirty="0" smtClean="0"/>
              <a:t>5 </a:t>
            </a:r>
            <a:r>
              <a:rPr lang="pl-PL" sz="2400" dirty="0" smtClean="0"/>
              <a:t>stadiów rozwoju:</a:t>
            </a:r>
          </a:p>
          <a:p>
            <a:pPr marL="623887" indent="-514350">
              <a:buFont typeface="+mj-lt"/>
              <a:buAutoNum type="arabicPeriod"/>
            </a:pPr>
            <a:r>
              <a:rPr lang="pl-PL" sz="2400" dirty="0" smtClean="0"/>
              <a:t>gospodarka </a:t>
            </a:r>
            <a:r>
              <a:rPr lang="pl-PL" sz="2400" dirty="0" smtClean="0"/>
              <a:t>tradycyjna (słabe rolnictwo, prosta reprodukcja</a:t>
            </a:r>
            <a:r>
              <a:rPr lang="pl-PL" sz="2400" dirty="0" smtClean="0"/>
              <a:t>);</a:t>
            </a:r>
          </a:p>
          <a:p>
            <a:pPr marL="623887" indent="-514350">
              <a:buFont typeface="+mj-lt"/>
              <a:buAutoNum type="arabicPeriod"/>
            </a:pPr>
            <a:r>
              <a:rPr lang="pl-PL" sz="2400" dirty="0" smtClean="0"/>
              <a:t>tworzenie </a:t>
            </a:r>
            <a:r>
              <a:rPr lang="pl-PL" sz="2400" dirty="0" smtClean="0"/>
              <a:t>warunków do </a:t>
            </a:r>
            <a:r>
              <a:rPr lang="pl-PL" sz="2400" dirty="0" smtClean="0"/>
              <a:t>„startu” -</a:t>
            </a:r>
            <a:r>
              <a:rPr lang="pl-PL" sz="2400" i="1" dirty="0" smtClean="0"/>
              <a:t> </a:t>
            </a:r>
            <a:r>
              <a:rPr lang="pl-PL" sz="2400" dirty="0" smtClean="0"/>
              <a:t>rozwój </a:t>
            </a:r>
            <a:r>
              <a:rPr lang="pl-PL" sz="2400" dirty="0" smtClean="0"/>
              <a:t>handlu, przemysłu, nowej technologii i struktur instytucjonalnych;</a:t>
            </a:r>
          </a:p>
          <a:p>
            <a:pPr marL="623887" indent="-514350">
              <a:buFont typeface="+mj-lt"/>
              <a:buAutoNum type="arabicPeriod"/>
            </a:pPr>
            <a:r>
              <a:rPr lang="pl-PL" sz="2400" dirty="0" smtClean="0"/>
              <a:t>gospodarka zrywu (detonatorem </a:t>
            </a:r>
            <a:r>
              <a:rPr lang="pl-PL" sz="2400" dirty="0" smtClean="0"/>
              <a:t>mogą być odkrycia </a:t>
            </a:r>
            <a:r>
              <a:rPr lang="pl-PL" sz="2400" dirty="0" smtClean="0"/>
              <a:t>naukowe);</a:t>
            </a:r>
            <a:endParaRPr lang="pl-PL" sz="2400" dirty="0" smtClean="0"/>
          </a:p>
          <a:p>
            <a:pPr marL="623887" indent="-514350">
              <a:buFont typeface="+mj-lt"/>
              <a:buAutoNum type="arabicPeriod"/>
            </a:pPr>
            <a:r>
              <a:rPr lang="pl-PL" sz="2400" dirty="0" smtClean="0"/>
              <a:t> </a:t>
            </a:r>
            <a:r>
              <a:rPr lang="pl-PL" sz="2400" dirty="0" smtClean="0"/>
              <a:t>gospodarka </a:t>
            </a:r>
            <a:r>
              <a:rPr lang="pl-PL" sz="2400" dirty="0" smtClean="0"/>
              <a:t>dojrzała (dominacja przemysłu ciężkiego);</a:t>
            </a:r>
          </a:p>
          <a:p>
            <a:pPr marL="623887" indent="-514350">
              <a:buFont typeface="+mj-lt"/>
              <a:buAutoNum type="arabicPeriod"/>
            </a:pPr>
            <a:r>
              <a:rPr lang="pl-PL" sz="2400" dirty="0" smtClean="0"/>
              <a:t>gospodarka </a:t>
            </a:r>
            <a:r>
              <a:rPr lang="pl-PL" sz="2400" dirty="0" smtClean="0"/>
              <a:t>masowej konsumpcji.</a:t>
            </a:r>
          </a:p>
          <a:p>
            <a:endParaRPr lang="pl-PL" sz="2000" dirty="0"/>
          </a:p>
        </p:txBody>
      </p:sp>
      <p:sp>
        <p:nvSpPr>
          <p:cNvPr id="3" name="Tytuł 2"/>
          <p:cNvSpPr>
            <a:spLocks noGrp="1"/>
          </p:cNvSpPr>
          <p:nvPr>
            <p:ph type="title"/>
          </p:nvPr>
        </p:nvSpPr>
        <p:spPr/>
        <p:txBody>
          <a:bodyPr/>
          <a:lstStyle/>
          <a:p>
            <a:r>
              <a:rPr lang="pl-PL" dirty="0" smtClean="0"/>
              <a:t>Teoria W. Rostowa</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r>
              <a:rPr lang="pl-PL" sz="2400" dirty="0" smtClean="0"/>
              <a:t>model rozwoju dwusektorowego (tradycyjne rolnictwo oraz nowoczesny przemysł);</a:t>
            </a:r>
          </a:p>
          <a:p>
            <a:pPr algn="just"/>
            <a:r>
              <a:rPr lang="pl-PL" sz="2400" dirty="0" smtClean="0"/>
              <a:t>Rolnictwo rozwijające się na terenach wiejskich i miejski przemysł powodowały duże różnice w rozwoju między częściami kraju;</a:t>
            </a:r>
          </a:p>
          <a:p>
            <a:pPr algn="just"/>
            <a:r>
              <a:rPr lang="pl-PL" sz="2400" dirty="0" smtClean="0"/>
              <a:t>Mieszkańcy miast dzięki oszczędnościom powiększają różnice między biednymi mieszkańcami wsi, co nasila migrację do miast;</a:t>
            </a:r>
          </a:p>
          <a:p>
            <a:pPr algn="just"/>
            <a:r>
              <a:rPr lang="pl-PL" sz="2400" dirty="0" smtClean="0"/>
              <a:t>Skutek: „samonapędzający się” rozwój (dzięki uprzemysłowieniu), bo ze względu na bardzo niską produktywność pracy ubytek siły roboczej na wsi nie ogranicza produkcji żywności.</a:t>
            </a:r>
            <a:endParaRPr lang="pl-PL" sz="2400" dirty="0"/>
          </a:p>
        </p:txBody>
      </p:sp>
      <p:sp>
        <p:nvSpPr>
          <p:cNvPr id="3" name="Tytuł 2"/>
          <p:cNvSpPr>
            <a:spLocks noGrp="1"/>
          </p:cNvSpPr>
          <p:nvPr>
            <p:ph type="title"/>
          </p:nvPr>
        </p:nvSpPr>
        <p:spPr/>
        <p:txBody>
          <a:bodyPr/>
          <a:lstStyle/>
          <a:p>
            <a:r>
              <a:rPr lang="pl-PL" dirty="0" smtClean="0"/>
              <a:t>Teoria A.W. Lewisa</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ymbol zastępczy zawartości 1"/>
          <p:cNvSpPr>
            <a:spLocks noGrp="1"/>
          </p:cNvSpPr>
          <p:nvPr>
            <p:ph idx="1"/>
          </p:nvPr>
        </p:nvSpPr>
        <p:spPr>
          <a:xfrm>
            <a:off x="457200" y="1214438"/>
            <a:ext cx="8229600" cy="4792662"/>
          </a:xfrm>
        </p:spPr>
        <p:txBody>
          <a:bodyPr/>
          <a:lstStyle/>
          <a:p>
            <a:pPr marL="623888" indent="-514350" algn="just"/>
            <a:r>
              <a:rPr lang="pl-PL" sz="1800" smtClean="0"/>
              <a:t>Liberalna: (monetarystyczna lub ortodoksyjna) – dąży ona do poprawienia alokacji zasobów dzięki zdaniu się na mechanizmy rynkowe oraz wskazówki, które on daje. Jej głównym polem zainteresowania są zagadnienia mikroekonomiczne. Ogromną rolę przypisuje sektorowi prywatnemu, a jej skrajne warianty przypominają zasady leseferyzmu. Nacisk kładziony jest na politykę pieniężną i budżetową oraz na reformy finansowe. Jej cele to: stabilizacja gospodarki, poprawa alokacji zasobów, dobre funkcjonowanie rynków, sprzyjanie wysokiemu poziomowi oszczędzania, zapewnienie bardziej efektywnego wykorzystania kapitału.</a:t>
            </a:r>
          </a:p>
          <a:p>
            <a:pPr marL="623888" indent="-514350" algn="just"/>
            <a:r>
              <a:rPr lang="pl-PL" sz="1800" smtClean="0"/>
              <a:t>Strategia gospodarki otwartej: podobnie jak strategia liberalna uwagę skupia na rynkowej alokacji zasobów, czy też na sektorze prywatnym. Najważniejsze znaczenie przypisuje eksportowi. W strategii tej usiłuje się uzyskać korzyści komparatywne oraz wzrost stopy oszczędności, co przyspiesza akumulację kapitału, a tym samym wzrost. Strategia ta opowiada się za aktywną rolą państwa.</a:t>
            </a:r>
          </a:p>
        </p:txBody>
      </p:sp>
      <p:sp>
        <p:nvSpPr>
          <p:cNvPr id="3" name="Tytuł 2"/>
          <p:cNvSpPr>
            <a:spLocks noGrp="1"/>
          </p:cNvSpPr>
          <p:nvPr>
            <p:ph type="title"/>
          </p:nvPr>
        </p:nvSpPr>
        <p:spPr>
          <a:xfrm>
            <a:off x="500034" y="214290"/>
            <a:ext cx="8229600" cy="1142984"/>
          </a:xfrm>
        </p:spPr>
        <p:txBody>
          <a:bodyPr>
            <a:normAutofit fontScale="90000"/>
          </a:bodyPr>
          <a:lstStyle/>
          <a:p>
            <a:pPr fontAlgn="auto">
              <a:spcAft>
                <a:spcPts val="0"/>
              </a:spcAft>
              <a:defRPr/>
            </a:pPr>
            <a:r>
              <a:rPr lang="pl-PL" dirty="0" smtClean="0"/>
              <a:t>4. Strategie wzrostu i rozwoju </a:t>
            </a:r>
            <a:r>
              <a:rPr lang="pl-PL" dirty="0" err="1" smtClean="0"/>
              <a:t>cd</a:t>
            </a:r>
            <a:r>
              <a:rPr lang="pl-PL" dirty="0" smtClean="0"/>
              <a:t>.</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marL="624078" indent="-514350" algn="just" fontAlgn="auto">
              <a:spcAft>
                <a:spcPts val="0"/>
              </a:spcAft>
              <a:buFont typeface="Wingdings 3"/>
              <a:buChar char=""/>
              <a:defRPr/>
            </a:pPr>
            <a:r>
              <a:rPr lang="pl-PL" sz="2800" dirty="0" smtClean="0"/>
              <a:t>Strategia industrializacji: nacisk kładzie na ekspansję sektora przetwórczego. Jej celem jest podwyższenie stopy wzrostu gospodarczego, co można osiągnąć przez: rozwój produkcji dóbr przetwórczych, rozwijanie przemysłu dóbr kapitałowych oraz proeksportową orientację sektora przetwórczego. Opowiada się za interwencją władz publicznych.</a:t>
            </a:r>
          </a:p>
          <a:p>
            <a:pPr marL="624078" indent="-514350" algn="just" fontAlgn="auto">
              <a:spcAft>
                <a:spcPts val="0"/>
              </a:spcAft>
              <a:buFont typeface="Wingdings 3"/>
              <a:buChar char=""/>
              <a:defRPr/>
            </a:pPr>
            <a:r>
              <a:rPr lang="pl-PL" sz="2800" dirty="0" smtClean="0"/>
              <a:t>Strategia rozwoju rolniczego: („zielonej rewolucji”) – dąży ona do osiągnięcia wzrostu produkcji rolnej. Kluczem do jej osiągnięcia jest postęp techniczny, co wiąże się z wprowadzaniem wysoko wydajnych kultur rolnych. Jest ona głównie stosowana w krajach Trzeciego Świata.</a:t>
            </a:r>
          </a:p>
          <a:p>
            <a:pPr marL="624078" indent="-514350" algn="just" fontAlgn="auto">
              <a:spcAft>
                <a:spcPts val="0"/>
              </a:spcAft>
              <a:buFont typeface="Wingdings 3"/>
              <a:buChar char=""/>
              <a:defRPr/>
            </a:pPr>
            <a:r>
              <a:rPr lang="pl-PL" sz="2800" dirty="0" smtClean="0"/>
              <a:t>Strategia redystrybucyjna: jej celem jest poprawa podziału dochodu i bogactwa. Zaleca ona tworzenie miejsc pracy, redystrybucję części wzrostu dochodu narodowego na rzecz najuboższych, zwracanie uwagi na potrzeby podstawowe.</a:t>
            </a:r>
          </a:p>
          <a:p>
            <a:pPr marL="365760" indent="-256032" fontAlgn="auto">
              <a:spcAft>
                <a:spcPts val="0"/>
              </a:spcAft>
              <a:buFont typeface="Wingdings 3"/>
              <a:buChar char=""/>
              <a:defRPr/>
            </a:pPr>
            <a:endParaRPr lang="pl-PL" dirty="0"/>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4. Strategie wzrostu i rozwoju </a:t>
            </a:r>
            <a:r>
              <a:rPr lang="pl-PL" dirty="0" err="1" smtClean="0"/>
              <a:t>cd</a:t>
            </a:r>
            <a:r>
              <a:rPr lang="pl-PL" dirty="0" smtClean="0"/>
              <a:t>.</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42984"/>
            <a:ext cx="8229600" cy="5429288"/>
          </a:xfrm>
        </p:spPr>
        <p:txBody>
          <a:bodyPr/>
          <a:lstStyle/>
          <a:p>
            <a:r>
              <a:rPr lang="pl-PL" sz="2400" dirty="0" smtClean="0"/>
              <a:t>Oparte na paradygmacie neoliberalnym podejście do reformy państw rozwijających się;</a:t>
            </a:r>
          </a:p>
          <a:p>
            <a:r>
              <a:rPr lang="pl-PL" sz="2400" dirty="0" smtClean="0"/>
              <a:t>W pierwotnej wersji 10 punktów:</a:t>
            </a:r>
          </a:p>
          <a:p>
            <a:pPr marL="879475" lvl="1" indent="-514350">
              <a:buFont typeface="+mj-lt"/>
              <a:buAutoNum type="arabicPeriod"/>
            </a:pPr>
            <a:r>
              <a:rPr lang="pl-PL" sz="1600" dirty="0" smtClean="0"/>
              <a:t>Utrzymanie dyscypliny finansowej</a:t>
            </a:r>
          </a:p>
          <a:p>
            <a:pPr marL="879475" lvl="1" indent="-514350">
              <a:buFont typeface="+mj-lt"/>
              <a:buAutoNum type="arabicPeriod"/>
            </a:pPr>
            <a:r>
              <a:rPr lang="pl-PL" sz="1600" dirty="0" smtClean="0"/>
              <a:t>Ukierunkowanie wydatków publicznych na dziedziny, które gwarantują wysoką efektywność poniesionych nakładów i przyczyniają się do poprawy struktury podziału dochodów</a:t>
            </a:r>
          </a:p>
          <a:p>
            <a:pPr marL="879475" lvl="1" indent="-514350">
              <a:buFont typeface="+mj-lt"/>
              <a:buAutoNum type="arabicPeriod"/>
            </a:pPr>
            <a:r>
              <a:rPr lang="pl-PL" sz="1600" dirty="0" smtClean="0"/>
              <a:t>Reformy podatkowe ukierunkowane na obniżanie krańcowych stóp podatkowych i poszerzanie bazy podatkowej</a:t>
            </a:r>
          </a:p>
          <a:p>
            <a:pPr marL="879475" lvl="1" indent="-514350">
              <a:buFont typeface="+mj-lt"/>
              <a:buAutoNum type="arabicPeriod"/>
            </a:pPr>
            <a:r>
              <a:rPr lang="pl-PL" sz="1600" dirty="0" smtClean="0"/>
              <a:t>Liberalizacja rynków finansowych w celu ujednolicenia stóp procentowych</a:t>
            </a:r>
          </a:p>
          <a:p>
            <a:pPr marL="879475" lvl="1" indent="-514350">
              <a:buFont typeface="+mj-lt"/>
              <a:buAutoNum type="arabicPeriod"/>
            </a:pPr>
            <a:r>
              <a:rPr lang="pl-PL" sz="1600" dirty="0" smtClean="0"/>
              <a:t>Utrzymywanie jednolitego kursu walutowego na poziomie gwarantującym konkurencyjność</a:t>
            </a:r>
          </a:p>
          <a:p>
            <a:pPr marL="879475" lvl="1" indent="-514350">
              <a:buFont typeface="+mj-lt"/>
              <a:buAutoNum type="arabicPeriod"/>
            </a:pPr>
            <a:r>
              <a:rPr lang="pl-PL" sz="1600" dirty="0" smtClean="0"/>
              <a:t>Liberalizacja handlu</a:t>
            </a:r>
          </a:p>
          <a:p>
            <a:pPr marL="879475" lvl="1" indent="-514350">
              <a:buFont typeface="+mj-lt"/>
              <a:buAutoNum type="arabicPeriod"/>
            </a:pPr>
            <a:r>
              <a:rPr lang="pl-PL" sz="1600" dirty="0" smtClean="0"/>
              <a:t>Likwidacja barier dla zagranicznych inwestycji bezpośrednich</a:t>
            </a:r>
          </a:p>
          <a:p>
            <a:pPr marL="879475" lvl="1" indent="-514350">
              <a:buFont typeface="+mj-lt"/>
              <a:buAutoNum type="arabicPeriod"/>
            </a:pPr>
            <a:r>
              <a:rPr lang="pl-PL" sz="1600" dirty="0" smtClean="0"/>
              <a:t>Prywatyzacja przedsiębiorstw państwowych</a:t>
            </a:r>
          </a:p>
          <a:p>
            <a:pPr marL="879475" lvl="1" indent="-514350">
              <a:buFont typeface="+mj-lt"/>
              <a:buAutoNum type="arabicPeriod"/>
            </a:pPr>
            <a:r>
              <a:rPr lang="pl-PL" sz="1600" dirty="0" smtClean="0"/>
              <a:t>Deregulacja rynków w zakresie wchodzenia na rynek i wspierania konkurencji</a:t>
            </a:r>
          </a:p>
          <a:p>
            <a:pPr marL="879475" lvl="1" indent="-514350">
              <a:buFont typeface="+mj-lt"/>
              <a:buAutoNum type="arabicPeriod"/>
            </a:pPr>
            <a:r>
              <a:rPr lang="pl-PL" sz="1600" dirty="0" smtClean="0"/>
              <a:t>Gwarancja praw własności</a:t>
            </a:r>
          </a:p>
          <a:p>
            <a:endParaRPr lang="pl-PL" dirty="0" smtClean="0"/>
          </a:p>
          <a:p>
            <a:pPr>
              <a:buNone/>
            </a:pPr>
            <a:endParaRPr lang="pl-PL" dirty="0"/>
          </a:p>
        </p:txBody>
      </p:sp>
      <p:sp>
        <p:nvSpPr>
          <p:cNvPr id="3" name="Tytuł 2"/>
          <p:cNvSpPr>
            <a:spLocks noGrp="1"/>
          </p:cNvSpPr>
          <p:nvPr>
            <p:ph type="title"/>
          </p:nvPr>
        </p:nvSpPr>
        <p:spPr/>
        <p:txBody>
          <a:bodyPr/>
          <a:lstStyle/>
          <a:p>
            <a:r>
              <a:rPr lang="pl-PL" dirty="0" smtClean="0"/>
              <a:t>Consensus Waszyngtoński</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marL="609600" indent="-609600" algn="just" fontAlgn="auto">
              <a:spcAft>
                <a:spcPts val="0"/>
              </a:spcAft>
              <a:buFontTx/>
              <a:buAutoNum type="arabicPeriod"/>
              <a:defRPr/>
            </a:pPr>
            <a:r>
              <a:rPr lang="pl-PL" dirty="0" smtClean="0"/>
              <a:t>Trend - </a:t>
            </a:r>
            <a:r>
              <a:rPr lang="pl-PL" sz="2800" dirty="0" smtClean="0"/>
              <a:t>wygładzona ścieżka obrazująca rozwój produkcji w długim okresie po wyeliminowaniu krótkookresowych wahań</a:t>
            </a:r>
            <a:endParaRPr lang="pl-PL" dirty="0" smtClean="0"/>
          </a:p>
          <a:p>
            <a:pPr marL="609600" indent="-609600" algn="just" fontAlgn="auto">
              <a:spcAft>
                <a:spcPts val="0"/>
              </a:spcAft>
              <a:buFontTx/>
              <a:buAutoNum type="arabicPeriod"/>
              <a:defRPr/>
            </a:pPr>
            <a:r>
              <a:rPr lang="pl-PL" dirty="0" smtClean="0"/>
              <a:t>Wahania cykliczne- </a:t>
            </a:r>
            <a:r>
              <a:rPr lang="pl-PL" sz="2800" dirty="0" smtClean="0"/>
              <a:t>powtarzające się ze względną regularnością zmiany aktywności gospodarczej, wyrażające się fluktuacjach wokół trendu</a:t>
            </a:r>
          </a:p>
          <a:p>
            <a:pPr marL="609600" indent="-609600" algn="just" fontAlgn="auto">
              <a:spcAft>
                <a:spcPts val="0"/>
              </a:spcAft>
              <a:buFontTx/>
              <a:buAutoNum type="arabicPeriod"/>
              <a:defRPr/>
            </a:pPr>
            <a:r>
              <a:rPr lang="pl-PL" dirty="0" smtClean="0"/>
              <a:t>Wahania sezonowe- </a:t>
            </a:r>
            <a:r>
              <a:rPr lang="pl-PL" sz="2800" dirty="0" smtClean="0"/>
              <a:t>zmiany aktywności gospodarczej występujące w ciągu określonego okresu (np. w tych samych porach roku)</a:t>
            </a:r>
          </a:p>
          <a:p>
            <a:pPr marL="609600" indent="-609600" algn="just" fontAlgn="auto">
              <a:spcAft>
                <a:spcPts val="0"/>
              </a:spcAft>
              <a:buFontTx/>
              <a:buAutoNum type="arabicPeriod"/>
              <a:defRPr/>
            </a:pPr>
            <a:r>
              <a:rPr lang="pl-PL" dirty="0" smtClean="0"/>
              <a:t>Wahania przypadkowe – </a:t>
            </a:r>
            <a:r>
              <a:rPr lang="pl-PL" sz="2800" dirty="0" smtClean="0"/>
              <a:t>spowodowane jednorazowymi zdarzeniami o charakterze losowym</a:t>
            </a:r>
          </a:p>
          <a:p>
            <a:pPr marL="365760" indent="-256032" fontAlgn="auto">
              <a:spcAft>
                <a:spcPts val="0"/>
              </a:spcAft>
              <a:buFont typeface="Wingdings 3"/>
              <a:buChar char=""/>
              <a:defRPr/>
            </a:pPr>
            <a:endParaRPr lang="pl-PL" dirty="0"/>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1.1. Rodzaje wahań koniunktury</a:t>
            </a:r>
            <a:endParaRPr lang="pl-P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55000" lnSpcReduction="20000"/>
          </a:bodyPr>
          <a:lstStyle/>
          <a:p>
            <a:pPr marL="365760" indent="-256032" algn="just" fontAlgn="auto">
              <a:spcAft>
                <a:spcPts val="0"/>
              </a:spcAft>
              <a:buFont typeface="Wingdings 3"/>
              <a:buChar char=""/>
              <a:defRPr/>
            </a:pPr>
            <a:r>
              <a:rPr lang="pl-PL" sz="2900" dirty="0" smtClean="0"/>
              <a:t>Lata 90.: pod auspicjami Narodów Zjednoczonych zorganizowano szereg konferencji tematycznych dotyczących różnych dziedzin i aspektów rozwoju społecznego i gospodarczego. Konferencje te dotyczyły: </a:t>
            </a:r>
          </a:p>
          <a:p>
            <a:pPr marL="621792" lvl="1" fontAlgn="auto">
              <a:spcBef>
                <a:spcPts val="324"/>
              </a:spcBef>
              <a:spcAft>
                <a:spcPts val="0"/>
              </a:spcAft>
              <a:buFont typeface="Verdana"/>
              <a:buNone/>
              <a:defRPr/>
            </a:pPr>
            <a:r>
              <a:rPr lang="pl-PL" sz="2500" dirty="0" smtClean="0"/>
              <a:t>	- edukacji dla wszystkich (</a:t>
            </a:r>
            <a:r>
              <a:rPr lang="pl-PL" sz="2500" dirty="0" err="1" smtClean="0"/>
              <a:t>Jomtien</a:t>
            </a:r>
            <a:r>
              <a:rPr lang="pl-PL" sz="2500" dirty="0" smtClean="0"/>
              <a:t>, 1990 r.),</a:t>
            </a:r>
            <a:br>
              <a:rPr lang="pl-PL" sz="2500" dirty="0" smtClean="0"/>
            </a:br>
            <a:r>
              <a:rPr lang="pl-PL" sz="2500" dirty="0" smtClean="0"/>
              <a:t>- dzieci (Nowy Jork, 1990 r.),</a:t>
            </a:r>
            <a:br>
              <a:rPr lang="pl-PL" sz="2500" dirty="0" smtClean="0"/>
            </a:br>
            <a:r>
              <a:rPr lang="pl-PL" sz="2500" dirty="0" smtClean="0"/>
              <a:t>- środowiska i rozwoju (Rio de Janeiro, 1992 r.),</a:t>
            </a:r>
            <a:br>
              <a:rPr lang="pl-PL" sz="2500" dirty="0" smtClean="0"/>
            </a:br>
            <a:r>
              <a:rPr lang="pl-PL" sz="2500" dirty="0" smtClean="0"/>
              <a:t>- praw człowieka (Wiedeń, 1993 r.),</a:t>
            </a:r>
            <a:br>
              <a:rPr lang="pl-PL" sz="2500" dirty="0" smtClean="0"/>
            </a:br>
            <a:r>
              <a:rPr lang="pl-PL" sz="2500" dirty="0" smtClean="0"/>
              <a:t>- ludności i rozwoju (Kair, 1994 r.),</a:t>
            </a:r>
            <a:br>
              <a:rPr lang="pl-PL" sz="2500" dirty="0" smtClean="0"/>
            </a:br>
            <a:r>
              <a:rPr lang="pl-PL" sz="2500" dirty="0" smtClean="0"/>
              <a:t>- rozwoju społecznego (Kopenhaga, 1995 r.),</a:t>
            </a:r>
            <a:br>
              <a:rPr lang="pl-PL" sz="2500" dirty="0" smtClean="0"/>
            </a:br>
            <a:r>
              <a:rPr lang="pl-PL" sz="2500" dirty="0" smtClean="0"/>
              <a:t>- kobiet (Pekin, 1995 r.),</a:t>
            </a:r>
            <a:br>
              <a:rPr lang="pl-PL" sz="2500" dirty="0" smtClean="0"/>
            </a:br>
            <a:r>
              <a:rPr lang="pl-PL" sz="2500" dirty="0" smtClean="0"/>
              <a:t>- siedzib ludzkich (Stambuł, 1996 r.),</a:t>
            </a:r>
            <a:br>
              <a:rPr lang="pl-PL" sz="2500" dirty="0" smtClean="0"/>
            </a:br>
            <a:r>
              <a:rPr lang="pl-PL" sz="2500" dirty="0" smtClean="0"/>
              <a:t>- żywności (Rzym, 1996 r.).</a:t>
            </a:r>
          </a:p>
          <a:p>
            <a:pPr marL="365760" indent="-256032" algn="just" fontAlgn="auto">
              <a:spcAft>
                <a:spcPts val="0"/>
              </a:spcAft>
              <a:buFont typeface="Wingdings 3"/>
              <a:buChar char=""/>
              <a:defRPr/>
            </a:pPr>
            <a:r>
              <a:rPr lang="pl-PL" sz="2900" dirty="0" smtClean="0"/>
              <a:t>Rezultaty owych konferencji stały się przedmiotem prac Komitetu Pomocy Rozwojowej OECD (DAC) - głównego organu współpracy i koordynacji działań najważniejszych światowych dawców pomocy rozwojowej. Na ich podstawie Komitet opracował główne cele ludzkości w dziedzinie rozwoju międzynarodowego. Zostały one przyjęte podczas posiedzenia DAC na wysokim szczeblu w maju 1996 r. jako tzw. Międzynarodowe Cele Rozwoju (</a:t>
            </a:r>
            <a:r>
              <a:rPr lang="pl-PL" sz="2900" dirty="0" err="1" smtClean="0"/>
              <a:t>IDGs</a:t>
            </a:r>
            <a:r>
              <a:rPr lang="pl-PL" sz="2900" dirty="0" smtClean="0"/>
              <a:t>). Cztery lata zatwierdzili je wszyscy przywódcy państw i rządów zebrani na 55. sesji Zgromadzenia Ogólnego Narodów Zjednoczonych, w tym Prezydent RP Aleksander Kwaśniewski. Tym samym weszły one do zbiorowej świadomości jako Milenijne Cele Rozwoju (</a:t>
            </a:r>
            <a:r>
              <a:rPr lang="pl-PL" sz="2900" dirty="0" err="1" smtClean="0"/>
              <a:t>MDGs</a:t>
            </a:r>
            <a:r>
              <a:rPr lang="pl-PL" sz="2900" dirty="0" smtClean="0"/>
              <a:t>)</a:t>
            </a:r>
          </a:p>
          <a:p>
            <a:pPr marL="365760" indent="-256032" fontAlgn="auto">
              <a:spcAft>
                <a:spcPts val="0"/>
              </a:spcAft>
              <a:buFont typeface="Wingdings 3"/>
              <a:buChar char=""/>
              <a:defRPr/>
            </a:pPr>
            <a:endParaRPr lang="pl-PL" dirty="0"/>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5. Agenda dla rozwoju: Milenijne Cele Rozwojowe</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7188" y="214313"/>
            <a:ext cx="8786812" cy="5754687"/>
          </a:xfrm>
          <a:prstGeom prst="rect">
            <a:avLst/>
          </a:prstGeom>
        </p:spPr>
        <p:txBody>
          <a:bodyPr>
            <a:spAutoFit/>
          </a:bodyPr>
          <a:lstStyle/>
          <a:p>
            <a:pPr algn="just" fontAlgn="auto">
              <a:spcBef>
                <a:spcPts val="0"/>
              </a:spcBef>
              <a:spcAft>
                <a:spcPts val="0"/>
              </a:spcAft>
              <a:defRPr/>
            </a:pPr>
            <a:r>
              <a:rPr lang="pl-PL" b="1" dirty="0">
                <a:latin typeface="+mn-lt"/>
                <a:cs typeface="+mn-cs"/>
              </a:rPr>
              <a:t>Milenijne Cele Rozwoju – </a:t>
            </a:r>
            <a:r>
              <a:rPr lang="pl-PL" b="1" dirty="0" err="1">
                <a:latin typeface="+mn-lt"/>
                <a:cs typeface="+mn-cs"/>
              </a:rPr>
              <a:t>MDGs</a:t>
            </a:r>
            <a:endParaRPr lang="pl-PL" b="1" dirty="0">
              <a:latin typeface="+mn-lt"/>
              <a:cs typeface="+mn-cs"/>
            </a:endParaRPr>
          </a:p>
          <a:p>
            <a:pPr algn="just" fontAlgn="auto">
              <a:spcBef>
                <a:spcPts val="0"/>
              </a:spcBef>
              <a:spcAft>
                <a:spcPts val="0"/>
              </a:spcAft>
              <a:defRPr/>
            </a:pPr>
            <a:endParaRPr lang="pl-PL" sz="1600" dirty="0">
              <a:latin typeface="+mn-lt"/>
              <a:cs typeface="+mn-cs"/>
            </a:endParaRPr>
          </a:p>
          <a:p>
            <a:pPr marL="342900" indent="-342900" algn="just" fontAlgn="auto">
              <a:spcBef>
                <a:spcPts val="0"/>
              </a:spcBef>
              <a:spcAft>
                <a:spcPts val="0"/>
              </a:spcAft>
              <a:buFont typeface="+mj-lt"/>
              <a:buAutoNum type="arabicPeriod"/>
              <a:defRPr/>
            </a:pPr>
            <a:r>
              <a:rPr lang="pl-PL" sz="1400" dirty="0">
                <a:latin typeface="+mn-lt"/>
                <a:cs typeface="+mn-cs"/>
              </a:rPr>
              <a:t>Wyeliminowanie skrajnego ubóstwa i głodu (zredukowanie do 2015 r. o połowę liczby ludności żyjącej za mniej niż 1 dolar USA dziennie oraz ograniczenie do 2015 r. o połowę liczby ludzi cierpiących głód);</a:t>
            </a:r>
          </a:p>
          <a:p>
            <a:pPr marL="342900" indent="-342900" algn="just" fontAlgn="auto">
              <a:spcBef>
                <a:spcPts val="0"/>
              </a:spcBef>
              <a:spcAft>
                <a:spcPts val="0"/>
              </a:spcAft>
              <a:buFont typeface="+mj-lt"/>
              <a:buAutoNum type="arabicPeriod"/>
              <a:defRPr/>
            </a:pPr>
            <a:r>
              <a:rPr lang="pl-PL" sz="1400" dirty="0">
                <a:latin typeface="+mn-lt"/>
                <a:cs typeface="+mn-cs"/>
              </a:rPr>
              <a:t>Zapewnienie powszechnej edukacji dla wszystkich dzieci na poziomie podstawowym do 2015 r.; </a:t>
            </a:r>
          </a:p>
          <a:p>
            <a:pPr marL="342900" indent="-342900" algn="just" fontAlgn="auto">
              <a:spcBef>
                <a:spcPts val="0"/>
              </a:spcBef>
              <a:spcAft>
                <a:spcPts val="0"/>
              </a:spcAft>
              <a:buFont typeface="+mj-lt"/>
              <a:buAutoNum type="arabicPeriod"/>
              <a:defRPr/>
            </a:pPr>
            <a:r>
              <a:rPr lang="pl-PL" sz="1400" dirty="0">
                <a:latin typeface="+mn-lt"/>
                <a:cs typeface="+mn-cs"/>
              </a:rPr>
              <a:t>Promocja równości płci i równouprawnienie kobiet (poprzez wyeliminowanie różnic między płciami w dostępie do edukacji podstawowej do roku 2005 i na wszystkich szczeblach edukacji do 2015 r.);</a:t>
            </a:r>
          </a:p>
          <a:p>
            <a:pPr marL="342900" indent="-342900" algn="just" fontAlgn="auto">
              <a:spcBef>
                <a:spcPts val="0"/>
              </a:spcBef>
              <a:spcAft>
                <a:spcPts val="0"/>
              </a:spcAft>
              <a:buFont typeface="+mj-lt"/>
              <a:buAutoNum type="arabicPeriod"/>
              <a:defRPr/>
            </a:pPr>
            <a:r>
              <a:rPr lang="pl-PL" sz="1400" dirty="0">
                <a:latin typeface="+mn-lt"/>
                <a:cs typeface="+mn-cs"/>
              </a:rPr>
              <a:t>Ograniczenie śmiertelności dzieci poniżej 5 lat o dwie trzecie do 2015 r.;</a:t>
            </a:r>
          </a:p>
          <a:p>
            <a:pPr marL="342900" indent="-342900" algn="just" fontAlgn="auto">
              <a:spcBef>
                <a:spcPts val="0"/>
              </a:spcBef>
              <a:spcAft>
                <a:spcPts val="0"/>
              </a:spcAft>
              <a:buFont typeface="+mj-lt"/>
              <a:buAutoNum type="arabicPeriod"/>
              <a:defRPr/>
            </a:pPr>
            <a:r>
              <a:rPr lang="pl-PL" sz="1400" dirty="0">
                <a:latin typeface="+mn-lt"/>
                <a:cs typeface="+mn-cs"/>
              </a:rPr>
              <a:t>Ograniczenie do 2015 r. liczby matek umierających przy porodzie o trzy czwarte;</a:t>
            </a:r>
          </a:p>
          <a:p>
            <a:pPr marL="342900" indent="-342900" algn="just" fontAlgn="auto">
              <a:spcBef>
                <a:spcPts val="0"/>
              </a:spcBef>
              <a:spcAft>
                <a:spcPts val="0"/>
              </a:spcAft>
              <a:buFont typeface="+mj-lt"/>
              <a:buAutoNum type="arabicPeriod"/>
              <a:defRPr/>
            </a:pPr>
            <a:r>
              <a:rPr lang="pl-PL" sz="1400" dirty="0">
                <a:latin typeface="+mn-lt"/>
                <a:cs typeface="+mn-cs"/>
              </a:rPr>
              <a:t>Zredukowanie o połowę do 2015 r. liczby osób żyjących z HIV/AIDS, chorujących na malarię lub inne choroby zakaźne;</a:t>
            </a:r>
          </a:p>
          <a:p>
            <a:pPr marL="342900" indent="-342900" algn="just" fontAlgn="auto">
              <a:spcBef>
                <a:spcPts val="0"/>
              </a:spcBef>
              <a:spcAft>
                <a:spcPts val="0"/>
              </a:spcAft>
              <a:buFont typeface="+mj-lt"/>
              <a:buAutoNum type="arabicPeriod"/>
              <a:defRPr/>
            </a:pPr>
            <a:r>
              <a:rPr lang="pl-PL" sz="1400" dirty="0">
                <a:latin typeface="+mn-lt"/>
                <a:cs typeface="+mn-cs"/>
              </a:rPr>
              <a:t>Poprawa stanu środowiska naturalnego Ziemi, poprzez integrację zasad trwałego rozwoju w programach i politykach poszczególnych krajów, odwrócenie tendencji wyczerpywania się zasobów, zmniejszenie o połowę do 2015 r. liczby ludzi żyjących bez dostępu do wody pitnej oraz znaczącą poprawę do 2020 r. w zakresie jakości życia ludzi żyjących w slumsach;</a:t>
            </a:r>
          </a:p>
          <a:p>
            <a:pPr marL="342900" indent="-342900" algn="just" fontAlgn="auto">
              <a:spcBef>
                <a:spcPts val="0"/>
              </a:spcBef>
              <a:spcAft>
                <a:spcPts val="0"/>
              </a:spcAft>
              <a:buFont typeface="+mj-lt"/>
              <a:buAutoNum type="arabicPeriod"/>
              <a:defRPr/>
            </a:pPr>
            <a:r>
              <a:rPr lang="pl-PL" sz="1400" dirty="0">
                <a:latin typeface="+mn-lt"/>
                <a:cs typeface="+mn-cs"/>
              </a:rPr>
              <a:t>Rozwinięcie globalnej współpracy na rzecz rozwoju, poprzez rozwijanie otwartego, przewidywalnego </a:t>
            </a:r>
            <a:r>
              <a:rPr lang="pl-PL" sz="1400" dirty="0" err="1">
                <a:latin typeface="+mn-lt"/>
                <a:cs typeface="+mn-cs"/>
              </a:rPr>
              <a:t>niedyskryminacyjnego</a:t>
            </a:r>
            <a:r>
              <a:rPr lang="pl-PL" sz="1400" dirty="0">
                <a:latin typeface="+mn-lt"/>
                <a:cs typeface="+mn-cs"/>
              </a:rPr>
              <a:t> i przejrzystego światowego systemu handlowego, uwzględnienie specjalnych potrzeb krajów najmniej rozwiniętych, wyspiarskich i śródlądowych (zwłaszcza w zakresie dostępu do rynków krajów rozwiniętych, redukcji długów, zwiększenia pomocy rozwojowej), wszechstronne podejście do kwestii oddłużenia państw Południa, wypracowania strategii na rzecz zapewnienia pracy młodemu pokoleniu, zapewnienie dostępu do leków dla krajów rozwijających się oraz umożliwienie im korzystania z dobrodziejstw nowoczesnej technologii</a:t>
            </a:r>
            <a:r>
              <a:rPr lang="pl-PL" sz="1100" dirty="0">
                <a:latin typeface="+mn-lt"/>
                <a:cs typeface="+mn-cs"/>
              </a:rPr>
              <a:t>. </a:t>
            </a:r>
            <a:endParaRPr lang="pl-PL" sz="1100" dirty="0">
              <a:latin typeface="+mn-lt"/>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fontAlgn="auto">
              <a:spcAft>
                <a:spcPts val="0"/>
              </a:spcAft>
              <a:defRPr/>
            </a:pPr>
            <a:r>
              <a:rPr lang="pl-PL" dirty="0" smtClean="0"/>
              <a:t>1.1. Rodzaje wahań koniunktury </a:t>
            </a:r>
            <a:r>
              <a:rPr lang="pl-PL" dirty="0" err="1" smtClean="0"/>
              <a:t>cd</a:t>
            </a:r>
            <a:r>
              <a:rPr lang="pl-PL" dirty="0" smtClean="0"/>
              <a:t>.</a:t>
            </a:r>
            <a:endParaRPr lang="pl-PL" dirty="0"/>
          </a:p>
        </p:txBody>
      </p:sp>
      <p:graphicFrame>
        <p:nvGraphicFramePr>
          <p:cNvPr id="13315" name="Object 2"/>
          <p:cNvGraphicFramePr>
            <a:graphicFrameLocks noGrp="1" noChangeAspect="1"/>
          </p:cNvGraphicFramePr>
          <p:nvPr>
            <p:ph idx="1"/>
          </p:nvPr>
        </p:nvGraphicFramePr>
        <p:xfrm>
          <a:off x="890588" y="2071688"/>
          <a:ext cx="7362825" cy="3343275"/>
        </p:xfrm>
        <a:graphic>
          <a:graphicData uri="http://schemas.openxmlformats.org/presentationml/2006/ole">
            <p:oleObj spid="_x0000_s13315" r:id="rId4" imgW="7364606" imgH="3340898" progId="Excel.Chart.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609600" indent="-609600" fontAlgn="auto">
              <a:lnSpc>
                <a:spcPct val="80000"/>
              </a:lnSpc>
              <a:spcAft>
                <a:spcPts val="0"/>
              </a:spcAft>
              <a:buFont typeface="+mj-lt"/>
              <a:buAutoNum type="arabicPeriod"/>
              <a:defRPr/>
            </a:pPr>
            <a:r>
              <a:rPr lang="pl-PL" sz="2400" dirty="0" smtClean="0"/>
              <a:t>Krótkie (</a:t>
            </a:r>
            <a:r>
              <a:rPr lang="pl-PL" sz="2400" dirty="0" err="1" smtClean="0"/>
              <a:t>Kitchina</a:t>
            </a:r>
            <a:r>
              <a:rPr lang="pl-PL" sz="2400" dirty="0" smtClean="0"/>
              <a:t>)</a:t>
            </a:r>
          </a:p>
          <a:p>
            <a:pPr marL="990600" lvl="1" indent="-533400" fontAlgn="auto">
              <a:lnSpc>
                <a:spcPct val="80000"/>
              </a:lnSpc>
              <a:spcBef>
                <a:spcPts val="324"/>
              </a:spcBef>
              <a:spcAft>
                <a:spcPts val="0"/>
              </a:spcAft>
              <a:buFont typeface="Verdana"/>
              <a:buChar char="◦"/>
              <a:defRPr/>
            </a:pPr>
            <a:r>
              <a:rPr lang="pl-PL" sz="2000" dirty="0" smtClean="0"/>
              <a:t>Ok. 3-4 lata</a:t>
            </a:r>
          </a:p>
          <a:p>
            <a:pPr marL="990600" lvl="1" indent="-533400" fontAlgn="auto">
              <a:lnSpc>
                <a:spcPct val="80000"/>
              </a:lnSpc>
              <a:spcBef>
                <a:spcPts val="324"/>
              </a:spcBef>
              <a:spcAft>
                <a:spcPts val="0"/>
              </a:spcAft>
              <a:buFont typeface="Verdana"/>
              <a:buChar char="◦"/>
              <a:defRPr/>
            </a:pPr>
            <a:r>
              <a:rPr lang="pl-PL" sz="2000" dirty="0" smtClean="0"/>
              <a:t>Główna przyczyna – zmiana stanu zapasów, cen hurtowych, jak również z rozliczaniem operacji bankowych. </a:t>
            </a:r>
          </a:p>
          <a:p>
            <a:pPr marL="990600" lvl="1" indent="-533400" fontAlgn="auto">
              <a:lnSpc>
                <a:spcPct val="80000"/>
              </a:lnSpc>
              <a:spcBef>
                <a:spcPts val="324"/>
              </a:spcBef>
              <a:spcAft>
                <a:spcPts val="0"/>
              </a:spcAft>
              <a:buFont typeface="Verdana"/>
              <a:buChar char="◦"/>
              <a:defRPr/>
            </a:pPr>
            <a:r>
              <a:rPr lang="pl-PL" sz="2000" dirty="0" smtClean="0"/>
              <a:t>Łagodne zakończenie</a:t>
            </a:r>
          </a:p>
          <a:p>
            <a:pPr marL="609600" indent="-609600" fontAlgn="auto">
              <a:lnSpc>
                <a:spcPct val="80000"/>
              </a:lnSpc>
              <a:spcAft>
                <a:spcPts val="0"/>
              </a:spcAft>
              <a:buFont typeface="+mj-lt"/>
              <a:buAutoNum type="arabicPeriod"/>
              <a:defRPr/>
            </a:pPr>
            <a:r>
              <a:rPr lang="pl-PL" sz="2400" dirty="0" smtClean="0"/>
              <a:t>Średnie (</a:t>
            </a:r>
            <a:r>
              <a:rPr lang="pl-PL" sz="2400" dirty="0" err="1" smtClean="0"/>
              <a:t>Jurgala</a:t>
            </a:r>
            <a:r>
              <a:rPr lang="pl-PL" sz="2400" dirty="0" smtClean="0"/>
              <a:t>)</a:t>
            </a:r>
          </a:p>
          <a:p>
            <a:pPr marL="990600" lvl="1" indent="-533400" fontAlgn="auto">
              <a:lnSpc>
                <a:spcPct val="80000"/>
              </a:lnSpc>
              <a:spcBef>
                <a:spcPts val="324"/>
              </a:spcBef>
              <a:spcAft>
                <a:spcPts val="0"/>
              </a:spcAft>
              <a:buFont typeface="Verdana"/>
              <a:buChar char="◦"/>
              <a:defRPr/>
            </a:pPr>
            <a:r>
              <a:rPr lang="pl-PL" sz="2000" dirty="0" smtClean="0"/>
              <a:t>Ok. 6-10 lat</a:t>
            </a:r>
          </a:p>
          <a:p>
            <a:pPr marL="990600" lvl="1" indent="-533400" fontAlgn="auto">
              <a:lnSpc>
                <a:spcPct val="80000"/>
              </a:lnSpc>
              <a:spcBef>
                <a:spcPts val="324"/>
              </a:spcBef>
              <a:spcAft>
                <a:spcPts val="0"/>
              </a:spcAft>
              <a:buFont typeface="Verdana"/>
              <a:buChar char="◦"/>
              <a:defRPr/>
            </a:pPr>
            <a:r>
              <a:rPr lang="pl-PL" sz="2000" dirty="0" smtClean="0"/>
              <a:t>Związane ze zmianami wydatków inwestycyjnych (</a:t>
            </a:r>
            <a:r>
              <a:rPr lang="en-GB" sz="2000" dirty="0" err="1" smtClean="0"/>
              <a:t>zmiany</a:t>
            </a:r>
            <a:r>
              <a:rPr lang="en-GB" sz="2000" dirty="0" smtClean="0"/>
              <a:t> </a:t>
            </a:r>
            <a:r>
              <a:rPr lang="en-GB" sz="2000" dirty="0" err="1" smtClean="0"/>
              <a:t>wyposażenia</a:t>
            </a:r>
            <a:r>
              <a:rPr lang="en-GB" sz="2000" dirty="0" smtClean="0"/>
              <a:t> </a:t>
            </a:r>
            <a:r>
              <a:rPr lang="en-GB" sz="2000" dirty="0" err="1" smtClean="0"/>
              <a:t>technicznego</a:t>
            </a:r>
            <a:r>
              <a:rPr lang="en-GB" sz="2000" dirty="0" smtClean="0"/>
              <a:t> </a:t>
            </a:r>
            <a:r>
              <a:rPr lang="en-GB" sz="2000" dirty="0" err="1" smtClean="0"/>
              <a:t>produkcji</a:t>
            </a:r>
            <a:r>
              <a:rPr lang="pl-PL" sz="2000" dirty="0" smtClean="0"/>
              <a:t>), Produktu Narodowego Brutto, inflacją i bezrobociem </a:t>
            </a:r>
          </a:p>
          <a:p>
            <a:pPr marL="990600" lvl="1" indent="-533400" fontAlgn="auto">
              <a:lnSpc>
                <a:spcPct val="80000"/>
              </a:lnSpc>
              <a:spcBef>
                <a:spcPts val="324"/>
              </a:spcBef>
              <a:spcAft>
                <a:spcPts val="0"/>
              </a:spcAft>
              <a:buFont typeface="Verdana"/>
              <a:buChar char="◦"/>
              <a:defRPr/>
            </a:pPr>
            <a:r>
              <a:rPr lang="pl-PL" sz="2000" dirty="0" smtClean="0"/>
              <a:t>Często kończą się gwałtownie, nagłym załamaniem rynku, paniką na rynkach</a:t>
            </a:r>
            <a:endParaRPr lang="en-GB" sz="2000" dirty="0" smtClean="0"/>
          </a:p>
          <a:p>
            <a:pPr marL="609600" indent="-609600" fontAlgn="auto">
              <a:lnSpc>
                <a:spcPct val="80000"/>
              </a:lnSpc>
              <a:spcAft>
                <a:spcPts val="0"/>
              </a:spcAft>
              <a:buFont typeface="+mj-lt"/>
              <a:buAutoNum type="arabicPeriod"/>
              <a:defRPr/>
            </a:pPr>
            <a:r>
              <a:rPr lang="pl-PL" sz="2400" dirty="0" smtClean="0"/>
              <a:t>Długie (tzw. fale </a:t>
            </a:r>
            <a:r>
              <a:rPr lang="pl-PL" sz="2400" dirty="0" err="1" smtClean="0"/>
              <a:t>Kondratiewa</a:t>
            </a:r>
            <a:r>
              <a:rPr lang="pl-PL" sz="2400" dirty="0" smtClean="0"/>
              <a:t>)</a:t>
            </a:r>
          </a:p>
          <a:p>
            <a:pPr marL="990600" lvl="1" indent="-533400" fontAlgn="auto">
              <a:lnSpc>
                <a:spcPct val="80000"/>
              </a:lnSpc>
              <a:spcBef>
                <a:spcPts val="324"/>
              </a:spcBef>
              <a:spcAft>
                <a:spcPts val="0"/>
              </a:spcAft>
              <a:buFont typeface="Verdana"/>
              <a:buChar char="◦"/>
              <a:defRPr/>
            </a:pPr>
            <a:r>
              <a:rPr lang="pl-PL" sz="2000" dirty="0" smtClean="0"/>
              <a:t>Ok. 45-60 lat</a:t>
            </a:r>
          </a:p>
          <a:p>
            <a:pPr marL="990600" lvl="1" indent="-533400" fontAlgn="auto">
              <a:lnSpc>
                <a:spcPct val="80000"/>
              </a:lnSpc>
              <a:spcBef>
                <a:spcPts val="324"/>
              </a:spcBef>
              <a:spcAft>
                <a:spcPts val="0"/>
              </a:spcAft>
              <a:buFont typeface="Verdana"/>
              <a:buChar char="◦"/>
              <a:defRPr/>
            </a:pPr>
            <a:r>
              <a:rPr lang="pl-PL" sz="2000" dirty="0" smtClean="0"/>
              <a:t>Związane z odkryciami lub ważnymi innowacjami technicznymi oraz procesem ich rozprzestrzeniania się, zmiany na rynku pieniądza, wydarzenia polityczne.</a:t>
            </a:r>
            <a:endParaRPr lang="en-GB" sz="2000" dirty="0" smtClean="0"/>
          </a:p>
          <a:p>
            <a:pPr marL="365760" indent="-256032" fontAlgn="auto">
              <a:spcAft>
                <a:spcPts val="0"/>
              </a:spcAft>
              <a:buFont typeface="Wingdings 3"/>
              <a:buChar char=""/>
              <a:defRPr/>
            </a:pPr>
            <a:endParaRPr lang="pl-PL" dirty="0"/>
          </a:p>
        </p:txBody>
      </p:sp>
      <p:sp>
        <p:nvSpPr>
          <p:cNvPr id="3" name="Tytuł 2"/>
          <p:cNvSpPr>
            <a:spLocks noGrp="1"/>
          </p:cNvSpPr>
          <p:nvPr>
            <p:ph type="title"/>
          </p:nvPr>
        </p:nvSpPr>
        <p:spPr/>
        <p:txBody>
          <a:bodyPr/>
          <a:lstStyle/>
          <a:p>
            <a:pPr fontAlgn="auto">
              <a:spcAft>
                <a:spcPts val="0"/>
              </a:spcAft>
              <a:defRPr/>
            </a:pPr>
            <a:r>
              <a:rPr lang="pl-PL" dirty="0" smtClean="0"/>
              <a:t>1.2. Cykle koniunkturalne</a:t>
            </a: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3"/>
          <p:cNvGraphicFramePr>
            <a:graphicFrameLocks/>
          </p:cNvGraphicFramePr>
          <p:nvPr/>
        </p:nvGraphicFramePr>
        <p:xfrm>
          <a:off x="428625" y="214313"/>
          <a:ext cx="8286808" cy="5961888"/>
        </p:xfrm>
        <a:graphic>
          <a:graphicData uri="http://schemas.openxmlformats.org/drawingml/2006/table">
            <a:tbl>
              <a:tblPr/>
              <a:tblGrid>
                <a:gridCol w="663512"/>
                <a:gridCol w="1028277"/>
                <a:gridCol w="1031690"/>
                <a:gridCol w="824669"/>
                <a:gridCol w="2595520"/>
                <a:gridCol w="2143140"/>
              </a:tblGrid>
              <a:tr h="3635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1600" b="1" i="0" u="none" strike="noStrike" cap="none" normalizeH="0" baseline="0" dirty="0" smtClean="0">
                          <a:ln>
                            <a:noFill/>
                          </a:ln>
                          <a:solidFill>
                            <a:schemeClr val="tx1"/>
                          </a:solidFill>
                          <a:effectLst/>
                          <a:latin typeface="+mn-lt"/>
                        </a:rPr>
                        <a:t>Cykl</a:t>
                      </a:r>
                      <a:br>
                        <a:rPr kumimoji="0" lang="pl-PL" sz="1600" b="1" i="0" u="none" strike="noStrike" cap="none" normalizeH="0" baseline="0" dirty="0" smtClean="0">
                          <a:ln>
                            <a:noFill/>
                          </a:ln>
                          <a:solidFill>
                            <a:schemeClr val="tx1"/>
                          </a:solidFill>
                          <a:effectLst/>
                          <a:latin typeface="+mn-lt"/>
                        </a:rPr>
                      </a:br>
                      <a:endParaRPr kumimoji="0" lang="pl-PL" sz="1600" b="1" i="0" u="none" strike="noStrike" cap="none" normalizeH="0" baseline="0" dirty="0" smtClean="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1600" b="1" i="0" u="none" strike="noStrike" cap="none" normalizeH="0" baseline="0" smtClean="0">
                          <a:ln>
                            <a:noFill/>
                          </a:ln>
                          <a:solidFill>
                            <a:schemeClr val="tx1"/>
                          </a:solidFill>
                          <a:effectLst/>
                          <a:latin typeface="+mn-lt"/>
                        </a:rPr>
                        <a:t>lata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1600" b="1" i="0" u="none" strike="noStrike" cap="none" normalizeH="0" baseline="0" dirty="0" err="1" smtClean="0">
                          <a:ln>
                            <a:noFill/>
                          </a:ln>
                          <a:solidFill>
                            <a:schemeClr val="tx1"/>
                          </a:solidFill>
                          <a:effectLst/>
                          <a:latin typeface="+mn-lt"/>
                        </a:rPr>
                        <a:t>fFza</a:t>
                      </a:r>
                      <a:r>
                        <a:rPr kumimoji="0" lang="pl-PL" sz="1600" b="1" i="0" u="none" strike="noStrike" cap="none" normalizeH="0" baseline="0" dirty="0" smtClean="0">
                          <a:ln>
                            <a:noFill/>
                          </a:ln>
                          <a:solidFill>
                            <a:schemeClr val="tx1"/>
                          </a:solidFill>
                          <a:effectLst/>
                          <a:latin typeface="+mn-lt"/>
                        </a:rPr>
                        <a:t> wzrostu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1600" b="1" i="0" u="none" strike="noStrike" cap="none" normalizeH="0" baseline="0" dirty="0" smtClean="0">
                          <a:ln>
                            <a:noFill/>
                          </a:ln>
                          <a:solidFill>
                            <a:schemeClr val="tx1"/>
                          </a:solidFill>
                          <a:effectLst/>
                          <a:latin typeface="+mn-lt"/>
                        </a:rPr>
                        <a:t>Czas</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1600" b="1" i="0" u="none" strike="noStrike" cap="none" normalizeH="0" baseline="0" dirty="0" smtClean="0">
                          <a:ln>
                            <a:noFill/>
                          </a:ln>
                          <a:solidFill>
                            <a:schemeClr val="tx1"/>
                          </a:solidFill>
                          <a:effectLst/>
                          <a:latin typeface="+mn-lt"/>
                        </a:rPr>
                        <a:t>trwania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1600" b="1" i="0" u="none" strike="noStrike" cap="none" normalizeH="0" baseline="0" dirty="0" smtClean="0">
                          <a:ln>
                            <a:noFill/>
                          </a:ln>
                          <a:solidFill>
                            <a:schemeClr val="tx1"/>
                          </a:solidFill>
                          <a:effectLst/>
                          <a:latin typeface="+mn-lt"/>
                        </a:rPr>
                        <a:t>Lider gospodarczy/innowacja (dopływ energii)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l-PL" sz="1600" b="1" i="0" u="none" strike="noStrike" cap="none" normalizeH="0" baseline="0" dirty="0" smtClean="0">
                          <a:ln>
                            <a:noFill/>
                          </a:ln>
                          <a:solidFill>
                            <a:schemeClr val="tx1"/>
                          </a:solidFill>
                          <a:effectLst/>
                          <a:latin typeface="+mn-lt"/>
                        </a:rPr>
                        <a:t>„Surowiec strategiczny”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1785-1843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Do 1816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58 lat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smtClean="0">
                          <a:ln>
                            <a:noFill/>
                          </a:ln>
                          <a:solidFill>
                            <a:schemeClr val="tx1"/>
                          </a:solidFill>
                          <a:effectLst/>
                          <a:latin typeface="+mn-lt"/>
                        </a:rPr>
                        <a:t>Wielka Brytania/maszyna parowa, mechaniczne krosna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pl-PL" sz="1600" dirty="0">
                          <a:latin typeface="+mn-lt"/>
                          <a:ea typeface="Century Gothic"/>
                          <a:cs typeface="Times New Roman"/>
                        </a:rPr>
                        <a:t>Siła ludzkich rąk</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1844-1893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Do 1873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49 lat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smtClean="0">
                          <a:ln>
                            <a:noFill/>
                          </a:ln>
                          <a:solidFill>
                            <a:schemeClr val="tx1"/>
                          </a:solidFill>
                          <a:effectLst/>
                          <a:latin typeface="+mn-lt"/>
                        </a:rPr>
                        <a:t>Wielka Brytania/ kolej, elektryczność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pl-PL" sz="1600">
                          <a:latin typeface="+mn-lt"/>
                          <a:ea typeface="Century Gothic"/>
                          <a:cs typeface="Times New Roman"/>
                        </a:rPr>
                        <a:t>Para </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1894-1939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Do 1919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Do 1929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45 lat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smtClean="0">
                          <a:ln>
                            <a:noFill/>
                          </a:ln>
                          <a:solidFill>
                            <a:schemeClr val="tx1"/>
                          </a:solidFill>
                          <a:effectLst/>
                          <a:latin typeface="+mn-lt"/>
                        </a:rPr>
                        <a:t>USA/samochód, chemikalia, plastik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pl-PL" sz="1600" dirty="0">
                          <a:latin typeface="+mn-lt"/>
                          <a:ea typeface="Century Gothic"/>
                          <a:cs typeface="Times New Roman"/>
                        </a:rPr>
                        <a:t>Węgiel </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IV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1940-1985/2000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Do 1973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45-60 lat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USA/ samolot, komputer, internet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pl-PL" sz="1600" dirty="0">
                          <a:latin typeface="+mn-lt"/>
                          <a:ea typeface="Century Gothic"/>
                          <a:cs typeface="Times New Roman"/>
                        </a:rPr>
                        <a:t>Ropa</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03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V cykl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mn-lt"/>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smtClean="0">
                          <a:ln>
                            <a:noFill/>
                          </a:ln>
                          <a:solidFill>
                            <a:schemeClr val="tx1"/>
                          </a:solidFill>
                          <a:effectLst/>
                          <a:latin typeface="+mn-lt"/>
                        </a:rPr>
                        <a:t>USA/ biotechnologie,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err="1" smtClean="0">
                          <a:ln>
                            <a:noFill/>
                          </a:ln>
                          <a:solidFill>
                            <a:schemeClr val="tx1"/>
                          </a:solidFill>
                          <a:effectLst/>
                          <a:latin typeface="+mn-lt"/>
                        </a:rPr>
                        <a:t>nanotechnologie</a:t>
                      </a:r>
                      <a:r>
                        <a:rPr kumimoji="0" lang="pl-PL" sz="1600" b="0" i="0" u="none" strike="noStrike" cap="none" normalizeH="0" baseline="0" dirty="0" smtClean="0">
                          <a:ln>
                            <a:noFill/>
                          </a:ln>
                          <a:solidFill>
                            <a:schemeClr val="tx1"/>
                          </a:solidFill>
                          <a:effectLst/>
                          <a:latin typeface="+mn-lt"/>
                        </a:rPr>
                        <a:t>, sieci</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smtClean="0">
                          <a:ln>
                            <a:noFill/>
                          </a:ln>
                          <a:solidFill>
                            <a:schemeClr val="tx1"/>
                          </a:solidFill>
                          <a:effectLst/>
                          <a:latin typeface="+mn-lt"/>
                        </a:rPr>
                        <a:t>komputerowe, pieniądz</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smtClean="0">
                          <a:ln>
                            <a:noFill/>
                          </a:ln>
                          <a:solidFill>
                            <a:schemeClr val="tx1"/>
                          </a:solidFill>
                          <a:effectLst/>
                          <a:latin typeface="+mn-lt"/>
                        </a:rPr>
                        <a:t>wirtualny</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pl-PL" sz="1600" b="0" i="0" u="none" strike="noStrike" cap="none" normalizeH="0" baseline="0" dirty="0" smtClean="0">
                          <a:ln>
                            <a:noFill/>
                          </a:ln>
                          <a:solidFill>
                            <a:schemeClr val="tx1"/>
                          </a:solidFill>
                          <a:effectLst/>
                          <a:latin typeface="+mn-lt"/>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pl-PL" sz="1600" dirty="0">
                          <a:latin typeface="+mn-lt"/>
                          <a:ea typeface="Century Gothic"/>
                          <a:cs typeface="Times New Roman"/>
                        </a:rPr>
                        <a:t>Atom</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1"/>
          <p:cNvSpPr>
            <a:spLocks noGrp="1"/>
          </p:cNvSpPr>
          <p:nvPr>
            <p:ph idx="1"/>
          </p:nvPr>
        </p:nvSpPr>
        <p:spPr/>
        <p:txBody>
          <a:bodyPr/>
          <a:lstStyle/>
          <a:p>
            <a:pPr>
              <a:lnSpc>
                <a:spcPct val="90000"/>
              </a:lnSpc>
            </a:pPr>
            <a:r>
              <a:rPr lang="pl-PL" smtClean="0"/>
              <a:t>Cechy morfologiczne cyklu:</a:t>
            </a:r>
          </a:p>
          <a:p>
            <a:pPr>
              <a:lnSpc>
                <a:spcPct val="90000"/>
              </a:lnSpc>
              <a:buFont typeface="Wingdings 3" pitchFamily="18" charset="2"/>
              <a:buNone/>
            </a:pPr>
            <a:endParaRPr lang="pl-PL" smtClean="0"/>
          </a:p>
          <a:p>
            <a:pPr lvl="1">
              <a:lnSpc>
                <a:spcPct val="90000"/>
              </a:lnSpc>
            </a:pPr>
            <a:r>
              <a:rPr lang="pl-PL" smtClean="0"/>
              <a:t>Punkty zwrotne (dolne i górne)</a:t>
            </a:r>
          </a:p>
          <a:p>
            <a:pPr lvl="1">
              <a:lnSpc>
                <a:spcPct val="90000"/>
              </a:lnSpc>
              <a:buFontTx/>
              <a:buNone/>
            </a:pPr>
            <a:endParaRPr lang="pl-PL" smtClean="0"/>
          </a:p>
          <a:p>
            <a:pPr lvl="1">
              <a:lnSpc>
                <a:spcPct val="90000"/>
              </a:lnSpc>
            </a:pPr>
            <a:r>
              <a:rPr lang="pl-PL" smtClean="0"/>
              <a:t>Przebieg poszczególnych faz</a:t>
            </a:r>
          </a:p>
          <a:p>
            <a:pPr lvl="1">
              <a:lnSpc>
                <a:spcPct val="90000"/>
              </a:lnSpc>
              <a:buFontTx/>
              <a:buNone/>
            </a:pPr>
            <a:endParaRPr lang="pl-PL" smtClean="0"/>
          </a:p>
          <a:p>
            <a:pPr lvl="1">
              <a:lnSpc>
                <a:spcPct val="90000"/>
              </a:lnSpc>
            </a:pPr>
            <a:r>
              <a:rPr lang="pl-PL" smtClean="0"/>
              <a:t>Długość cykli i poszczególnych faz</a:t>
            </a:r>
          </a:p>
          <a:p>
            <a:pPr lvl="1">
              <a:lnSpc>
                <a:spcPct val="90000"/>
              </a:lnSpc>
              <a:buFontTx/>
              <a:buNone/>
            </a:pPr>
            <a:endParaRPr lang="pl-PL" smtClean="0"/>
          </a:p>
          <a:p>
            <a:pPr lvl="1">
              <a:lnSpc>
                <a:spcPct val="90000"/>
              </a:lnSpc>
            </a:pPr>
            <a:r>
              <a:rPr lang="pl-PL" smtClean="0"/>
              <a:t>Częstotliwość</a:t>
            </a:r>
          </a:p>
          <a:p>
            <a:pPr lvl="1">
              <a:lnSpc>
                <a:spcPct val="90000"/>
              </a:lnSpc>
              <a:buFontTx/>
              <a:buNone/>
            </a:pPr>
            <a:endParaRPr lang="pl-PL" smtClean="0"/>
          </a:p>
          <a:p>
            <a:pPr lvl="1">
              <a:lnSpc>
                <a:spcPct val="90000"/>
              </a:lnSpc>
            </a:pPr>
            <a:r>
              <a:rPr lang="pl-PL" smtClean="0"/>
              <a:t>Amplituda wahań</a:t>
            </a:r>
          </a:p>
          <a:p>
            <a:endParaRPr lang="pl-PL" smtClean="0"/>
          </a:p>
        </p:txBody>
      </p:sp>
      <p:sp>
        <p:nvSpPr>
          <p:cNvPr id="3" name="Tytuł 2"/>
          <p:cNvSpPr>
            <a:spLocks noGrp="1"/>
          </p:cNvSpPr>
          <p:nvPr>
            <p:ph type="title"/>
          </p:nvPr>
        </p:nvSpPr>
        <p:spPr/>
        <p:txBody>
          <a:bodyPr>
            <a:normAutofit fontScale="90000"/>
          </a:bodyPr>
          <a:lstStyle/>
          <a:p>
            <a:pPr fontAlgn="auto">
              <a:spcAft>
                <a:spcPts val="0"/>
              </a:spcAft>
              <a:defRPr/>
            </a:pPr>
            <a:r>
              <a:rPr lang="pl-PL" dirty="0" smtClean="0"/>
              <a:t>1.3. Cykl klasyczny </a:t>
            </a:r>
            <a:r>
              <a:rPr lang="pl-PL" dirty="0" err="1" smtClean="0"/>
              <a:t>vs</a:t>
            </a:r>
            <a:r>
              <a:rPr lang="pl-PL" dirty="0" smtClean="0"/>
              <a:t>. cykl współczesny</a:t>
            </a: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ymbol zastępczy zawartości 1"/>
          <p:cNvSpPr>
            <a:spLocks noGrp="1"/>
          </p:cNvSpPr>
          <p:nvPr>
            <p:ph idx="1"/>
          </p:nvPr>
        </p:nvSpPr>
        <p:spPr/>
        <p:txBody>
          <a:bodyPr/>
          <a:lstStyle/>
          <a:p>
            <a:pPr algn="ctr">
              <a:lnSpc>
                <a:spcPct val="90000"/>
              </a:lnSpc>
              <a:buFontTx/>
              <a:buNone/>
            </a:pPr>
            <a:r>
              <a:rPr lang="pl-PL" u="sng" smtClean="0"/>
              <a:t>4 fazy</a:t>
            </a:r>
          </a:p>
          <a:p>
            <a:pPr>
              <a:lnSpc>
                <a:spcPct val="90000"/>
              </a:lnSpc>
            </a:pPr>
            <a:r>
              <a:rPr lang="pl-PL" smtClean="0"/>
              <a:t>faza kryzysu</a:t>
            </a:r>
          </a:p>
          <a:p>
            <a:pPr>
              <a:lnSpc>
                <a:spcPct val="90000"/>
              </a:lnSpc>
            </a:pPr>
            <a:r>
              <a:rPr lang="pl-PL" smtClean="0"/>
              <a:t>faza depresji</a:t>
            </a:r>
          </a:p>
          <a:p>
            <a:pPr>
              <a:lnSpc>
                <a:spcPct val="90000"/>
              </a:lnSpc>
            </a:pPr>
            <a:r>
              <a:rPr lang="pl-PL" smtClean="0"/>
              <a:t>faza ożywienia</a:t>
            </a:r>
          </a:p>
          <a:p>
            <a:pPr>
              <a:lnSpc>
                <a:spcPct val="90000"/>
              </a:lnSpc>
            </a:pPr>
            <a:r>
              <a:rPr lang="pl-PL" smtClean="0"/>
              <a:t>faza rozkwitu</a:t>
            </a:r>
          </a:p>
          <a:p>
            <a:pPr algn="ctr">
              <a:lnSpc>
                <a:spcPct val="90000"/>
              </a:lnSpc>
              <a:buFontTx/>
              <a:buNone/>
            </a:pPr>
            <a:r>
              <a:rPr lang="pl-PL" smtClean="0"/>
              <a:t>                </a:t>
            </a:r>
            <a:r>
              <a:rPr lang="pl-PL" u="sng" smtClean="0"/>
              <a:t>2 punkty zwrotne</a:t>
            </a:r>
          </a:p>
          <a:p>
            <a:pPr>
              <a:lnSpc>
                <a:spcPct val="90000"/>
              </a:lnSpc>
            </a:pPr>
            <a:r>
              <a:rPr lang="pl-PL" smtClean="0"/>
              <a:t>dno</a:t>
            </a:r>
          </a:p>
          <a:p>
            <a:pPr>
              <a:lnSpc>
                <a:spcPct val="90000"/>
              </a:lnSpc>
            </a:pPr>
            <a:r>
              <a:rPr lang="pl-PL" smtClean="0"/>
              <a:t>szczyt</a:t>
            </a:r>
          </a:p>
          <a:p>
            <a:endParaRPr lang="pl-PL" smtClean="0"/>
          </a:p>
        </p:txBody>
      </p:sp>
      <p:sp>
        <p:nvSpPr>
          <p:cNvPr id="3" name="Tytuł 2"/>
          <p:cNvSpPr>
            <a:spLocks noGrp="1"/>
          </p:cNvSpPr>
          <p:nvPr>
            <p:ph type="title"/>
          </p:nvPr>
        </p:nvSpPr>
        <p:spPr/>
        <p:txBody>
          <a:bodyPr/>
          <a:lstStyle/>
          <a:p>
            <a:pPr fontAlgn="auto">
              <a:spcAft>
                <a:spcPts val="0"/>
              </a:spcAft>
              <a:defRPr/>
            </a:pPr>
            <a:r>
              <a:rPr lang="pl-PL" dirty="0" smtClean="0"/>
              <a:t>1.3. Cykl klasyczny - budowa</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pPr fontAlgn="auto">
              <a:spcAft>
                <a:spcPts val="0"/>
              </a:spcAft>
              <a:defRPr/>
            </a:pPr>
            <a:r>
              <a:rPr lang="pl-PL" dirty="0" smtClean="0"/>
              <a:t>1.3. Cykl klasyczny - fazy</a:t>
            </a:r>
            <a:endParaRPr lang="pl-PL" dirty="0"/>
          </a:p>
        </p:txBody>
      </p:sp>
      <p:graphicFrame>
        <p:nvGraphicFramePr>
          <p:cNvPr id="1026" name="Object 2"/>
          <p:cNvGraphicFramePr>
            <a:graphicFrameLocks noChangeAspect="1"/>
          </p:cNvGraphicFramePr>
          <p:nvPr>
            <p:ph idx="1"/>
          </p:nvPr>
        </p:nvGraphicFramePr>
        <p:xfrm>
          <a:off x="457200" y="1509713"/>
          <a:ext cx="8229600" cy="4468812"/>
        </p:xfrm>
        <a:graphic>
          <a:graphicData uri="http://schemas.openxmlformats.org/presentationml/2006/ole">
            <p:oleObj spid="_x0000_s1026" name="Wykres" r:id="rId4" imgW="8562992" imgH="4648200" progId="Excel.Sheet.8">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394</TotalTime>
  <Words>2014</Words>
  <Application>Microsoft Office PowerPoint</Application>
  <PresentationFormat>Pokaz na ekranie (4:3)</PresentationFormat>
  <Paragraphs>282</Paragraphs>
  <Slides>31</Slides>
  <Notes>28</Notes>
  <HiddenSlides>0</HiddenSlides>
  <MMClips>0</MMClips>
  <ScaleCrop>false</ScaleCrop>
  <HeadingPairs>
    <vt:vector size="8" baseType="variant">
      <vt:variant>
        <vt:lpstr>Używane czcionki</vt:lpstr>
      </vt:variant>
      <vt:variant>
        <vt:i4>8</vt:i4>
      </vt:variant>
      <vt:variant>
        <vt:lpstr>Motyw</vt:lpstr>
      </vt:variant>
      <vt:variant>
        <vt:i4>1</vt:i4>
      </vt:variant>
      <vt:variant>
        <vt:lpstr>Osadzone serwery OLE</vt:lpstr>
      </vt:variant>
      <vt:variant>
        <vt:i4>2</vt:i4>
      </vt:variant>
      <vt:variant>
        <vt:lpstr>Tytuły slajdów</vt:lpstr>
      </vt:variant>
      <vt:variant>
        <vt:i4>31</vt:i4>
      </vt:variant>
    </vt:vector>
  </HeadingPairs>
  <TitlesOfParts>
    <vt:vector size="42" baseType="lpstr">
      <vt:lpstr>Lucida Sans Unicode</vt:lpstr>
      <vt:lpstr>Arial</vt:lpstr>
      <vt:lpstr>Wingdings 3</vt:lpstr>
      <vt:lpstr>Verdana</vt:lpstr>
      <vt:lpstr>Wingdings 2</vt:lpstr>
      <vt:lpstr>Calibri</vt:lpstr>
      <vt:lpstr>Century Gothic</vt:lpstr>
      <vt:lpstr>Times New Roman</vt:lpstr>
      <vt:lpstr>Hol</vt:lpstr>
      <vt:lpstr>Wykres</vt:lpstr>
      <vt:lpstr>Wykres programu Microsoft Office Excel</vt:lpstr>
      <vt:lpstr>Teorie wzrostu gospodarczego</vt:lpstr>
      <vt:lpstr>Program wykładu 4</vt:lpstr>
      <vt:lpstr>1.1. Rodzaje wahań koniunktury</vt:lpstr>
      <vt:lpstr>1.1. Rodzaje wahań koniunktury cd.</vt:lpstr>
      <vt:lpstr>1.2. Cykle koniunkturalne</vt:lpstr>
      <vt:lpstr>Slajd 6</vt:lpstr>
      <vt:lpstr>1.3. Cykl klasyczny vs. cykl współczesny</vt:lpstr>
      <vt:lpstr>1.3. Cykl klasyczny - budowa</vt:lpstr>
      <vt:lpstr>1.3. Cykl klasyczny - fazy</vt:lpstr>
      <vt:lpstr>Slajd 10</vt:lpstr>
      <vt:lpstr>1.3. Cykl współczesny - budowa</vt:lpstr>
      <vt:lpstr>Slajd 12</vt:lpstr>
      <vt:lpstr>1.3. Przyczyny zmian</vt:lpstr>
      <vt:lpstr>1.3. Cykl klasyczny vs. cykl współczesny</vt:lpstr>
      <vt:lpstr>2. Modele (teorie) wzrostu</vt:lpstr>
      <vt:lpstr>2.1. Popytowe (keynesowskie) teorie wzrostu</vt:lpstr>
      <vt:lpstr>2.2. Teorie neoklasyczne</vt:lpstr>
      <vt:lpstr>2.2. Teorie neoklasyczne cd.</vt:lpstr>
      <vt:lpstr>2.3. Teorie wzrostu endogenicznego</vt:lpstr>
      <vt:lpstr>3. Czynniki wzrostu i rozwoju</vt:lpstr>
      <vt:lpstr>Warunki wstępne wzrostu i rozwoju</vt:lpstr>
      <vt:lpstr>4. Strategie wzrostu i rozwoju gospodarczego</vt:lpstr>
      <vt:lpstr>Koncepcje rozwojowe</vt:lpstr>
      <vt:lpstr>Błędne koło ubóstwa</vt:lpstr>
      <vt:lpstr>Teoria W. Rostowa</vt:lpstr>
      <vt:lpstr>Teoria A.W. Lewisa</vt:lpstr>
      <vt:lpstr>4. Strategie wzrostu i rozwoju cd.</vt:lpstr>
      <vt:lpstr>4. Strategie wzrostu i rozwoju cd.</vt:lpstr>
      <vt:lpstr>Consensus Waszyngtoński</vt:lpstr>
      <vt:lpstr>5. Agenda dla rozwoju: Milenijne Cele Rozwojowe</vt:lpstr>
      <vt:lpstr>Slajd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Teorie wzrostu gospodarczego</dc:title>
  <dc:creator>Windows User</dc:creator>
  <cp:lastModifiedBy>Karina J</cp:lastModifiedBy>
  <cp:revision>16</cp:revision>
  <dcterms:created xsi:type="dcterms:W3CDTF">2009-03-13T22:54:18Z</dcterms:created>
  <dcterms:modified xsi:type="dcterms:W3CDTF">2010-03-28T07:23:05Z</dcterms:modified>
</cp:coreProperties>
</file>