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gif" ContentType="image/gif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84" r:id="rId2"/>
    <p:sldId id="285" r:id="rId3"/>
    <p:sldId id="289" r:id="rId4"/>
    <p:sldId id="295" r:id="rId5"/>
    <p:sldId id="288" r:id="rId6"/>
    <p:sldId id="304" r:id="rId7"/>
    <p:sldId id="292" r:id="rId8"/>
    <p:sldId id="290" r:id="rId9"/>
    <p:sldId id="293" r:id="rId10"/>
    <p:sldId id="294" r:id="rId11"/>
    <p:sldId id="291" r:id="rId12"/>
    <p:sldId id="286" r:id="rId13"/>
    <p:sldId id="296" r:id="rId14"/>
    <p:sldId id="297" r:id="rId15"/>
    <p:sldId id="298" r:id="rId16"/>
    <p:sldId id="299" r:id="rId17"/>
    <p:sldId id="300" r:id="rId18"/>
    <p:sldId id="303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88C05-6911-4541-9EB9-BDB099182C0F}" type="datetimeFigureOut">
              <a:rPr lang="pl-PL" smtClean="0"/>
              <a:pPr/>
              <a:t>2010-06-04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1AE8C-EF23-474A-8F3B-507181D7D95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1AE8C-EF23-474A-8F3B-507181D7D95B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1AE8C-EF23-474A-8F3B-507181D7D95B}" type="slidenum">
              <a:rPr lang="pl-PL" smtClean="0"/>
              <a:pPr/>
              <a:t>11</a:t>
            </a:fld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1AE8C-EF23-474A-8F3B-507181D7D95B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1AE8C-EF23-474A-8F3B-507181D7D95B}" type="slidenum">
              <a:rPr lang="pl-PL" smtClean="0"/>
              <a:pPr/>
              <a:t>13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1AE8C-EF23-474A-8F3B-507181D7D95B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1AE8C-EF23-474A-8F3B-507181D7D95B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1AE8C-EF23-474A-8F3B-507181D7D95B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1AE8C-EF23-474A-8F3B-507181D7D95B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1AE8C-EF23-474A-8F3B-507181D7D95B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1AE8C-EF23-474A-8F3B-507181D7D95B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1AE8C-EF23-474A-8F3B-507181D7D95B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1AE8C-EF23-474A-8F3B-507181D7D95B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78640AB-6918-414A-ACE0-7F82322EC6A2}" type="datetimeFigureOut">
              <a:rPr lang="pl-PL" smtClean="0"/>
              <a:pPr/>
              <a:t>2010-06-04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6771AF-9008-4287-AB23-134BC349CA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8640AB-6918-414A-ACE0-7F82322EC6A2}" type="datetimeFigureOut">
              <a:rPr lang="pl-PL" smtClean="0"/>
              <a:pPr/>
              <a:t>2010-06-04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6771AF-9008-4287-AB23-134BC349CA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8640AB-6918-414A-ACE0-7F82322EC6A2}" type="datetimeFigureOut">
              <a:rPr lang="pl-PL" smtClean="0"/>
              <a:pPr/>
              <a:t>2010-06-04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6771AF-9008-4287-AB23-134BC349CA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8640AB-6918-414A-ACE0-7F82322EC6A2}" type="datetimeFigureOut">
              <a:rPr lang="pl-PL" smtClean="0"/>
              <a:pPr/>
              <a:t>2010-06-04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6771AF-9008-4287-AB23-134BC349CA9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8640AB-6918-414A-ACE0-7F82322EC6A2}" type="datetimeFigureOut">
              <a:rPr lang="pl-PL" smtClean="0"/>
              <a:pPr/>
              <a:t>2010-06-04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6771AF-9008-4287-AB23-134BC349CA9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8640AB-6918-414A-ACE0-7F82322EC6A2}" type="datetimeFigureOut">
              <a:rPr lang="pl-PL" smtClean="0"/>
              <a:pPr/>
              <a:t>2010-06-04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6771AF-9008-4287-AB23-134BC349CA9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8640AB-6918-414A-ACE0-7F82322EC6A2}" type="datetimeFigureOut">
              <a:rPr lang="pl-PL" smtClean="0"/>
              <a:pPr/>
              <a:t>2010-06-04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6771AF-9008-4287-AB23-134BC349CA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8640AB-6918-414A-ACE0-7F82322EC6A2}" type="datetimeFigureOut">
              <a:rPr lang="pl-PL" smtClean="0"/>
              <a:pPr/>
              <a:t>2010-06-04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6771AF-9008-4287-AB23-134BC349CA9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8640AB-6918-414A-ACE0-7F82322EC6A2}" type="datetimeFigureOut">
              <a:rPr lang="pl-PL" smtClean="0"/>
              <a:pPr/>
              <a:t>2010-06-04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6771AF-9008-4287-AB23-134BC349CA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78640AB-6918-414A-ACE0-7F82322EC6A2}" type="datetimeFigureOut">
              <a:rPr lang="pl-PL" smtClean="0"/>
              <a:pPr/>
              <a:t>2010-06-04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6771AF-9008-4287-AB23-134BC349CA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78640AB-6918-414A-ACE0-7F82322EC6A2}" type="datetimeFigureOut">
              <a:rPr lang="pl-PL" smtClean="0"/>
              <a:pPr/>
              <a:t>2010-06-04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6771AF-9008-4287-AB23-134BC349CA9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78640AB-6918-414A-ACE0-7F82322EC6A2}" type="datetimeFigureOut">
              <a:rPr lang="pl-PL" smtClean="0"/>
              <a:pPr/>
              <a:t>2010-06-04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66771AF-9008-4287-AB23-134BC349CA9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71613"/>
            <a:ext cx="7772400" cy="201075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Rolnictwo </a:t>
            </a:r>
            <a:br>
              <a:rPr lang="pl-PL" dirty="0" smtClean="0"/>
            </a:br>
            <a:r>
              <a:rPr lang="pl-PL" dirty="0" smtClean="0"/>
              <a:t>w krajach rozwijających się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pl-PL" dirty="0" smtClean="0"/>
          </a:p>
          <a:p>
            <a:r>
              <a:rPr lang="pl-PL" dirty="0" smtClean="0"/>
              <a:t>WYKŁAD 9</a:t>
            </a:r>
          </a:p>
          <a:p>
            <a:r>
              <a:rPr lang="pl-PL" dirty="0" smtClean="0"/>
              <a:t>06.06.2010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GDP: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  </a:t>
            </a:r>
            <a:endParaRPr kumimoji="0" lang="pl-PL" sz="22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pic>
        <p:nvPicPr>
          <p:cNvPr id="37890" name="Picture 2" descr="Economic growth and agricultu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142852"/>
            <a:ext cx="7715272" cy="63587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Sektor rolny zapewnia główny rynek zbytu na produkty rzemieślnicze: zarówno środki trwałe (np. systemy nawadniania) i dobra konsumpcyjne (np. rowery)</a:t>
            </a:r>
          </a:p>
          <a:p>
            <a:r>
              <a:rPr lang="pl-PL" dirty="0" smtClean="0"/>
              <a:t>Rozwinięty sektor rolny pozwala na zaspokojenie potrzeb żywnościowych ludności miejskiej</a:t>
            </a:r>
          </a:p>
          <a:p>
            <a:r>
              <a:rPr lang="pl-PL" dirty="0" smtClean="0"/>
              <a:t>Sektor rolny zapewnia dopływ siły roboczej dla przemysłu (model Lewisa)</a:t>
            </a:r>
          </a:p>
          <a:p>
            <a:r>
              <a:rPr lang="pl-PL" dirty="0" smtClean="0"/>
              <a:t>Często eksport produktów rolnych zapewnia dopływ walut obcych niezbędny do funkcjonowania i rozwoju gospodarki (w tym również przemysłu)</a:t>
            </a:r>
          </a:p>
          <a:p>
            <a:r>
              <a:rPr lang="pl-PL" dirty="0" smtClean="0"/>
              <a:t>Rolnictwo zapewnia część „materiałów” dla przemysłu (bawełna, tytoń, sizal itd.)</a:t>
            </a:r>
          </a:p>
          <a:p>
            <a:r>
              <a:rPr lang="pl-PL" dirty="0" smtClean="0"/>
              <a:t>Z kolei przemysł wspiera sektor rolny poprzez produkcję towarów niezbędnych do jego unowocześnienia (maszyny rolnicze, nawozy)</a:t>
            </a:r>
          </a:p>
          <a:p>
            <a:r>
              <a:rPr lang="pl-PL" dirty="0" smtClean="0"/>
              <a:t>Przemysł zapewnia przeróbkę części towarów rolnych (i tym samym rynek zbytu)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5. Rolnictwo a industrializacja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Strategie industrializacji </a:t>
            </a:r>
            <a:br>
              <a:rPr lang="pl-PL" dirty="0" smtClean="0"/>
            </a:br>
            <a:r>
              <a:rPr lang="pl-PL" dirty="0" smtClean="0"/>
              <a:t>w krajach rozwijających się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WYKŁAD 10</a:t>
            </a:r>
          </a:p>
          <a:p>
            <a:r>
              <a:rPr lang="pl-PL" dirty="0" smtClean="0"/>
              <a:t>06.06.2010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pl-PL" dirty="0" smtClean="0"/>
              <a:t>Industrializacja jako jedna z możliwych ścieżek rozwoju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pl-PL" dirty="0" smtClean="0"/>
              <a:t>Strategie industrializacji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pl-PL" dirty="0" smtClean="0"/>
              <a:t>Substytucja importu: definicja, zastosowanie, wady i zalety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pl-PL" dirty="0" smtClean="0"/>
              <a:t>Promocja eksportu: definicja, </a:t>
            </a:r>
            <a:r>
              <a:rPr lang="pl-PL" dirty="0" smtClean="0"/>
              <a:t>korzyści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pl-PL" dirty="0" smtClean="0"/>
              <a:t>Koncepcja „</a:t>
            </a:r>
            <a:r>
              <a:rPr lang="pl-PL" dirty="0" err="1" smtClean="0"/>
              <a:t>developmental</a:t>
            </a:r>
            <a:r>
              <a:rPr lang="pl-PL" smtClean="0"/>
              <a:t> state”</a:t>
            </a:r>
            <a:endParaRPr lang="pl-PL" smtClean="0"/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pl-PL" dirty="0" err="1" smtClean="0"/>
              <a:t>Case</a:t>
            </a:r>
            <a:r>
              <a:rPr lang="pl-PL" dirty="0" smtClean="0"/>
              <a:t> </a:t>
            </a:r>
            <a:r>
              <a:rPr lang="pl-PL" dirty="0" err="1" smtClean="0"/>
              <a:t>study</a:t>
            </a:r>
            <a:r>
              <a:rPr lang="pl-PL" dirty="0" smtClean="0"/>
              <a:t>: Japonia, Korea Południowa, Singapur, Meksyk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Plan prezentacji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 smtClean="0"/>
              <a:t>Alternatywne koncepcje rozwoju: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Liberalna (</a:t>
            </a:r>
            <a:r>
              <a:rPr lang="pl-PL" dirty="0" err="1" smtClean="0"/>
              <a:t>monetarystyczna</a:t>
            </a:r>
            <a:r>
              <a:rPr lang="pl-PL" dirty="0" smtClean="0"/>
              <a:t>, ortodoksyjna)</a:t>
            </a:r>
          </a:p>
          <a:p>
            <a:r>
              <a:rPr lang="pl-PL" dirty="0" smtClean="0"/>
              <a:t>Gospodarki otwartej</a:t>
            </a:r>
          </a:p>
          <a:p>
            <a:r>
              <a:rPr lang="pl-PL" dirty="0" smtClean="0"/>
              <a:t>Rozwoju rolniczego</a:t>
            </a:r>
          </a:p>
          <a:p>
            <a:r>
              <a:rPr lang="pl-PL" dirty="0" smtClean="0"/>
              <a:t>Redystrybucyjna</a:t>
            </a:r>
          </a:p>
          <a:p>
            <a:r>
              <a:rPr lang="pl-PL" dirty="0" smtClean="0"/>
              <a:t>Industrializacji</a:t>
            </a:r>
          </a:p>
          <a:p>
            <a:endParaRPr lang="pl-PL" dirty="0" smtClean="0"/>
          </a:p>
          <a:p>
            <a:pPr>
              <a:buNone/>
            </a:pPr>
            <a:r>
              <a:rPr lang="pl-PL" dirty="0" smtClean="0"/>
              <a:t>Zwykle:	koncepcja oparta na łączeniu 			poszczególnych strategii</a:t>
            </a:r>
          </a:p>
          <a:p>
            <a:pPr>
              <a:buNone/>
            </a:pPr>
            <a:r>
              <a:rPr lang="pl-PL" dirty="0" smtClean="0"/>
              <a:t>Dobór strategii zależy od dostępnych surowców, </a:t>
            </a:r>
          </a:p>
          <a:p>
            <a:pPr>
              <a:buNone/>
            </a:pPr>
            <a:r>
              <a:rPr lang="pl-PL" dirty="0" smtClean="0"/>
              <a:t>sytuacji politycznej, wielkości gospodarki…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Albo industrializacja albo…?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Substytucja importu</a:t>
            </a:r>
          </a:p>
          <a:p>
            <a:r>
              <a:rPr lang="pl-PL" dirty="0" smtClean="0"/>
              <a:t>Orientacja na eksport</a:t>
            </a:r>
          </a:p>
          <a:p>
            <a:r>
              <a:rPr lang="pl-PL" dirty="0" smtClean="0"/>
              <a:t>Uprzemysłowienie oparte na rolnictwie</a:t>
            </a:r>
          </a:p>
          <a:p>
            <a:r>
              <a:rPr lang="pl-PL" dirty="0" smtClean="0"/>
              <a:t>Uprzemysłowienie oparte na surowcach naturalnych</a:t>
            </a:r>
          </a:p>
          <a:p>
            <a:r>
              <a:rPr lang="pl-PL" dirty="0" smtClean="0"/>
              <a:t>Rozwój małych i średnich przedsiębiorstw</a:t>
            </a:r>
          </a:p>
          <a:p>
            <a:r>
              <a:rPr lang="pl-PL" dirty="0" smtClean="0"/>
              <a:t>Okręgi („</a:t>
            </a:r>
            <a:r>
              <a:rPr lang="pl-PL" dirty="0" err="1" smtClean="0"/>
              <a:t>clusters</a:t>
            </a:r>
            <a:r>
              <a:rPr lang="pl-PL" dirty="0" smtClean="0"/>
              <a:t>”) przemysłowe</a:t>
            </a:r>
          </a:p>
          <a:p>
            <a:r>
              <a:rPr lang="pl-PL" dirty="0" smtClean="0"/>
              <a:t>Inwestycje zagraniczne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Strategie industrializacji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Industrializacja „wbrew rynkowi”</a:t>
            </a:r>
          </a:p>
          <a:p>
            <a:r>
              <a:rPr lang="pl-PL" dirty="0" smtClean="0"/>
              <a:t>Zastępowanie importu produkcją krajową</a:t>
            </a:r>
          </a:p>
          <a:p>
            <a:r>
              <a:rPr lang="pl-PL" dirty="0" smtClean="0"/>
              <a:t>Kluczowa rola państwa</a:t>
            </a:r>
          </a:p>
          <a:p>
            <a:r>
              <a:rPr lang="pl-PL" dirty="0" smtClean="0"/>
              <a:t>Często prowadzi do wytworzenia się bardzo zdywersyfikowanej struktury produkcji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Substytucja importu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Industrializacja „z pomocą” rynku światowego</a:t>
            </a:r>
          </a:p>
          <a:p>
            <a:r>
              <a:rPr lang="pl-PL" dirty="0" smtClean="0"/>
              <a:t>Kluczowa rola rynku</a:t>
            </a:r>
          </a:p>
          <a:p>
            <a:r>
              <a:rPr lang="pl-PL" dirty="0" smtClean="0"/>
              <a:t>Wykorzystanie koncepcji przewagi komparatywnej</a:t>
            </a:r>
          </a:p>
          <a:p>
            <a:r>
              <a:rPr lang="pl-PL" dirty="0" smtClean="0"/>
              <a:t>Zwykle prowadzi do niezdywersyfikowanej struktury produkcji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Orientacja na eksport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Państwo prowadzące aktywną (interwencjonistyczną) politykę gospodarczą mającą na celu przyspieszenia tempa rozwoju </a:t>
            </a:r>
            <a:r>
              <a:rPr lang="pl-PL" dirty="0" smtClean="0"/>
              <a:t>gospodarczego;</a:t>
            </a:r>
            <a:endParaRPr lang="pl-PL" dirty="0" smtClean="0"/>
          </a:p>
          <a:p>
            <a:r>
              <a:rPr lang="pl-PL" dirty="0" smtClean="0"/>
              <a:t>Aktywne przyspieszanie industrializacji przy pomocy narzędzi polityki </a:t>
            </a:r>
            <a:r>
              <a:rPr lang="pl-PL" dirty="0" smtClean="0"/>
              <a:t>gospodarczej;</a:t>
            </a:r>
          </a:p>
          <a:p>
            <a:r>
              <a:rPr lang="pl-PL" dirty="0" smtClean="0"/>
              <a:t>Przede wszystkim Państwa Azji Południowo-Wschodniej;</a:t>
            </a:r>
          </a:p>
          <a:p>
            <a:r>
              <a:rPr lang="pl-PL" dirty="0" smtClean="0"/>
              <a:t>Pierwowzór: Japonia;</a:t>
            </a:r>
          </a:p>
          <a:p>
            <a:r>
              <a:rPr lang="pl-PL" dirty="0" smtClean="0"/>
              <a:t>Obecnie dylemat: czy sukces „azjatyckich Tygrysów” możliwy do powtórzenia np. w Afryce???</a:t>
            </a:r>
          </a:p>
          <a:p>
            <a:endParaRPr lang="pl-PL" dirty="0" smtClean="0"/>
          </a:p>
          <a:p>
            <a:pPr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Państwo </a:t>
            </a:r>
            <a:r>
              <a:rPr lang="pl-PL" dirty="0" smtClean="0"/>
              <a:t>prorozwojowe (</a:t>
            </a:r>
            <a:r>
              <a:rPr lang="pl-PL" dirty="0" err="1" smtClean="0"/>
              <a:t>developmental</a:t>
            </a:r>
            <a:r>
              <a:rPr lang="pl-PL" dirty="0" smtClean="0"/>
              <a:t> state)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pl-PL" dirty="0" smtClean="0"/>
              <a:t>Rolnictwo w krajach rozwijających się – informacje podstawowe</a:t>
            </a:r>
          </a:p>
          <a:p>
            <a:pPr marL="624078" indent="-514350">
              <a:buFont typeface="+mj-lt"/>
              <a:buAutoNum type="arabicPeriod"/>
            </a:pPr>
            <a:r>
              <a:rPr lang="pl-PL" dirty="0" smtClean="0"/>
              <a:t>Specyfika rolnictwa w poszczególnych regionach świata</a:t>
            </a:r>
          </a:p>
          <a:p>
            <a:pPr marL="624078" indent="-514350">
              <a:buFont typeface="+mj-lt"/>
              <a:buAutoNum type="arabicPeriod"/>
            </a:pPr>
            <a:r>
              <a:rPr lang="pl-PL" dirty="0" smtClean="0"/>
              <a:t>Rolnictwo a rozwój gospodarczy: szansa czy ciężar???</a:t>
            </a:r>
          </a:p>
          <a:p>
            <a:pPr marL="624078" indent="-514350">
              <a:buFont typeface="+mj-lt"/>
              <a:buAutoNum type="arabicPeriod"/>
            </a:pPr>
            <a:r>
              <a:rPr lang="pl-PL" dirty="0" smtClean="0"/>
              <a:t>„Lekarstwo”: reforma rolna</a:t>
            </a:r>
          </a:p>
          <a:p>
            <a:pPr marL="624078" indent="-514350">
              <a:buFont typeface="+mj-lt"/>
              <a:buAutoNum type="arabicPeriod"/>
            </a:pPr>
            <a:r>
              <a:rPr lang="pl-PL" dirty="0" smtClean="0"/>
              <a:t>Rolnictwo a industrializacja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Plan wykładu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Wysoki wskaźnik zaludnienia terenów wiejskich w krajach rozwijających się: średnio około 70% ogółu ludności, z czego większość znajduje zatrudnienie w rolnictwie</a:t>
            </a:r>
          </a:p>
          <a:p>
            <a:r>
              <a:rPr lang="pl-PL" dirty="0" smtClean="0"/>
              <a:t>Jednocześnie: wysoki wskaźnik niedożywienia, analfabetyzmu i nierówności na terenach wiejskich</a:t>
            </a:r>
          </a:p>
          <a:p>
            <a:r>
              <a:rPr lang="pl-PL" dirty="0" smtClean="0"/>
              <a:t>3,5 miliarda ludzi mieszka na obszarach wiejskich, ¼ z nich w warunkach chronicznego niedożywienia</a:t>
            </a:r>
          </a:p>
          <a:p>
            <a:r>
              <a:rPr lang="pl-PL" dirty="0" smtClean="0"/>
              <a:t>65% światowej produkcji rolnej wytwarzana jest w krajach rozwijających się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1. Informacje podstawowe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Ameryka Łacińska: </a:t>
            </a:r>
          </a:p>
          <a:p>
            <a:pPr lvl="1"/>
            <a:r>
              <a:rPr lang="pl-PL" dirty="0" smtClean="0"/>
              <a:t>latyfundia (zatrudnienia dla minimum 12 osób) i </a:t>
            </a:r>
            <a:r>
              <a:rPr lang="pl-PL" dirty="0" err="1" smtClean="0"/>
              <a:t>minifundia</a:t>
            </a:r>
            <a:r>
              <a:rPr lang="pl-PL" dirty="0" smtClean="0"/>
              <a:t> (zbyt małe by zapewnić utrzymanie dla 1 rodziny)</a:t>
            </a:r>
          </a:p>
          <a:p>
            <a:pPr lvl="1"/>
            <a:r>
              <a:rPr lang="pl-PL" dirty="0" smtClean="0"/>
              <a:t>1,3% właścicieli ziemskich posiada 71,6% ziem uprawnych</a:t>
            </a:r>
          </a:p>
          <a:p>
            <a:r>
              <a:rPr lang="pl-PL" dirty="0" smtClean="0"/>
              <a:t>Azja:</a:t>
            </a:r>
          </a:p>
          <a:p>
            <a:pPr lvl="1"/>
            <a:r>
              <a:rPr lang="pl-PL" dirty="0" smtClean="0"/>
              <a:t>Zbytnia fragmentacja i przeludnienie</a:t>
            </a:r>
          </a:p>
          <a:p>
            <a:pPr lvl="1"/>
            <a:r>
              <a:rPr lang="pl-PL" dirty="0" smtClean="0"/>
              <a:t>Brak środków na rozwój (brak dostępu do kredytów)</a:t>
            </a:r>
          </a:p>
          <a:p>
            <a:r>
              <a:rPr lang="pl-PL" dirty="0" smtClean="0"/>
              <a:t>Afryka: </a:t>
            </a:r>
          </a:p>
          <a:p>
            <a:pPr lvl="1"/>
            <a:r>
              <a:rPr lang="pl-PL" dirty="0" smtClean="0"/>
              <a:t>produkcja rolna na własne potrzeby </a:t>
            </a:r>
          </a:p>
          <a:p>
            <a:pPr lvl="1"/>
            <a:r>
              <a:rPr lang="pl-PL" dirty="0" smtClean="0"/>
              <a:t>Problemy z prawem własności</a:t>
            </a:r>
          </a:p>
          <a:p>
            <a:pPr lvl="1"/>
            <a:r>
              <a:rPr lang="pl-PL" dirty="0" smtClean="0"/>
              <a:t>Rolnictwo ekstensywne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2. Rolnictwo w różnych regionach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Historyczne koncepcje: fizjokratyzm, agraryzm, idea spółdzielczości</a:t>
            </a:r>
          </a:p>
          <a:p>
            <a:r>
              <a:rPr lang="pl-PL" dirty="0" smtClean="0"/>
              <a:t>Im wyższe PKB per capita, tym niższy udział rolnictwa w PKB, bo:</a:t>
            </a:r>
          </a:p>
          <a:p>
            <a:pPr lvl="1"/>
            <a:r>
              <a:rPr lang="pl-PL" dirty="0" smtClean="0"/>
              <a:t>Mniejsza część dochodu przeznaczana na żywność</a:t>
            </a:r>
          </a:p>
          <a:p>
            <a:pPr lvl="1"/>
            <a:r>
              <a:rPr lang="pl-PL" dirty="0" smtClean="0"/>
              <a:t>Zwiększenie produktywności w rolnictwie: mniejsza ilość środków przeznaczana na wyżywienie społeczeństwa</a:t>
            </a:r>
          </a:p>
          <a:p>
            <a:r>
              <a:rPr lang="pl-PL" dirty="0" smtClean="0"/>
              <a:t>Dlatego: to przemysł liczy się w rozwoju… czy aby na pewno??? – w wielu krajach skierowanie środków na promocję przemysłu i urbanizacji, skutki często katastrofalne, przewartościowanie koncepcji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3. Rolnictwo a rozwój gospodarczy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Problem głodu i niedożywienia na świecie nasilił się pod koniec lat 50. XX wieku, do łask powróciła m.in. teoria </a:t>
            </a:r>
            <a:r>
              <a:rPr lang="pl-PL" dirty="0" err="1" smtClean="0"/>
              <a:t>maltuzjańskiej</a:t>
            </a:r>
            <a:r>
              <a:rPr lang="pl-PL" dirty="0" smtClean="0"/>
              <a:t> pułapki;</a:t>
            </a:r>
          </a:p>
          <a:p>
            <a:r>
              <a:rPr lang="pl-PL" dirty="0" smtClean="0"/>
              <a:t>Odpowiedzią tzw. zielona rewolucja, czyli zespół </a:t>
            </a:r>
            <a:r>
              <a:rPr lang="pl-PL" dirty="0" smtClean="0"/>
              <a:t>programów rozwoju rolnictwa, wprowadzonych przez Organizację Narodów Zjednoczonych ds. Żywności i Rolnictwa </a:t>
            </a:r>
            <a:r>
              <a:rPr lang="pl-PL" dirty="0" smtClean="0"/>
              <a:t>(FAO) w </a:t>
            </a:r>
            <a:r>
              <a:rPr lang="pl-PL" dirty="0" smtClean="0"/>
              <a:t>latach 60. XX </a:t>
            </a:r>
            <a:r>
              <a:rPr lang="pl-PL" dirty="0" smtClean="0"/>
              <a:t>wieku, </a:t>
            </a:r>
            <a:r>
              <a:rPr lang="pl-PL" dirty="0" smtClean="0"/>
              <a:t>mających na celu zwiększenie produkcji roślin uprawnych i zlikwidowanie zjawiska głodu na świecie, dzięki wprowadzeniu nowych, wydajnych </a:t>
            </a:r>
            <a:r>
              <a:rPr lang="pl-PL" dirty="0" smtClean="0"/>
              <a:t>odmian;</a:t>
            </a:r>
          </a:p>
          <a:p>
            <a:r>
              <a:rPr lang="pl-PL" dirty="0" smtClean="0"/>
              <a:t>W </a:t>
            </a:r>
            <a:r>
              <a:rPr lang="pl-PL" dirty="0" smtClean="0"/>
              <a:t>Azji Południowej i Południowo-Wschodniej zastosowano wysokoplenne odmiany pszenicy i </a:t>
            </a:r>
            <a:r>
              <a:rPr lang="pl-PL" dirty="0" smtClean="0"/>
              <a:t>ryżu;</a:t>
            </a:r>
          </a:p>
          <a:p>
            <a:r>
              <a:rPr lang="pl-PL" dirty="0" smtClean="0"/>
              <a:t>W </a:t>
            </a:r>
            <a:r>
              <a:rPr lang="pl-PL" dirty="0" smtClean="0"/>
              <a:t>efekcie </a:t>
            </a:r>
            <a:r>
              <a:rPr lang="pl-PL" dirty="0" smtClean="0"/>
              <a:t>Indie </a:t>
            </a:r>
            <a:r>
              <a:rPr lang="pl-PL" dirty="0" smtClean="0"/>
              <a:t>z importera stały się eksporterem żywności, jednak program jako całość w znacznej mierze zawiódł pokładane w nim </a:t>
            </a:r>
            <a:r>
              <a:rPr lang="pl-PL" dirty="0" smtClean="0"/>
              <a:t>nadzieje…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„Zielona rewolucja”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Dylemat polityka: </a:t>
            </a:r>
          </a:p>
          <a:p>
            <a:pPr lvl="1"/>
            <a:r>
              <a:rPr lang="pl-PL" dirty="0" smtClean="0"/>
              <a:t>wysokie ceny żywności mogą zachęcić rolników do unowocześniania i zwiększania produkcji oraz zwiększania ich zysków</a:t>
            </a:r>
          </a:p>
          <a:p>
            <a:pPr lvl="1"/>
            <a:r>
              <a:rPr lang="pl-PL" dirty="0" smtClean="0"/>
              <a:t>Niskie ceny żywności są korzystne dla przemysłu i mieszkańców miast i minimalizują presję inflacyjną</a:t>
            </a:r>
          </a:p>
          <a:p>
            <a:pPr lvl="1"/>
            <a:r>
              <a:rPr lang="pl-PL" dirty="0" smtClean="0"/>
              <a:t>Eksport żywności zwiększa rezerwy walutowe, ale może odbywać się kosztem zaopatrzenia rynku wewnętrznego</a:t>
            </a:r>
          </a:p>
          <a:p>
            <a:pPr lvl="1"/>
            <a:r>
              <a:rPr lang="pl-PL" dirty="0" smtClean="0"/>
              <a:t>Opodatkowanie sektora rolnego to zyski dla rządu, lecz jednocześnie przesłanka dla farmerów do ograniczenia produkcji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3. Rolnictwo i rozwój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Strategiczny instrument rozwoju wsi i rolnictwa w ujęciu ekonomii rozwoju</a:t>
            </a:r>
          </a:p>
          <a:p>
            <a:r>
              <a:rPr lang="pl-PL" dirty="0" smtClean="0"/>
              <a:t>Dotyczy przede wszystkim zmian w podziale ziemi</a:t>
            </a:r>
          </a:p>
          <a:p>
            <a:r>
              <a:rPr lang="pl-PL" dirty="0" smtClean="0"/>
              <a:t>Następstwo uzyskania niepodległości bądź obalenia dotychczasowego rządu</a:t>
            </a:r>
          </a:p>
          <a:p>
            <a:r>
              <a:rPr lang="pl-PL" dirty="0" smtClean="0"/>
              <a:t>Określenie m.in. dopuszczalnych obszarów gospodarstw</a:t>
            </a:r>
          </a:p>
          <a:p>
            <a:r>
              <a:rPr lang="pl-PL" dirty="0" smtClean="0"/>
              <a:t>Czasem: kolektywizacja lub osłabienie dominacji wielkich właścicieli ziemskich</a:t>
            </a:r>
          </a:p>
          <a:p>
            <a:r>
              <a:rPr lang="pl-PL" dirty="0" smtClean="0"/>
              <a:t>Zawsze: interwencja państwa</a:t>
            </a:r>
          </a:p>
          <a:p>
            <a:r>
              <a:rPr lang="pl-PL" dirty="0" smtClean="0"/>
              <a:t>Skutek: pozytywny tylko w przypadku wysokiej kultury rolnej przed reformą: Tajwan, Korea Południowa, Filipiny…</a:t>
            </a:r>
          </a:p>
          <a:p>
            <a:r>
              <a:rPr lang="pl-PL" dirty="0" smtClean="0"/>
              <a:t>Od lat 80. XX wieku: reforma rolna jako instrument ułatwiający aktywizację zawodową rolników i ekspansję gospodarki rynkowej</a:t>
            </a:r>
          </a:p>
          <a:p>
            <a:r>
              <a:rPr lang="pl-PL" dirty="0" smtClean="0"/>
              <a:t>Strategia liberalna: już nie zmiany układów własnościowych, lecz uwolnienie cen produktów rolnych i środków produkcji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4. Reforma rolna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conomic growth and food's budget sha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285728"/>
            <a:ext cx="7435871" cy="61284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836</TotalTime>
  <Words>875</Words>
  <Application>Microsoft Office PowerPoint</Application>
  <PresentationFormat>Pokaz na ekranie (4:3)</PresentationFormat>
  <Paragraphs>121</Paragraphs>
  <Slides>18</Slides>
  <Notes>12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Hol</vt:lpstr>
      <vt:lpstr>Rolnictwo  w krajach rozwijających się</vt:lpstr>
      <vt:lpstr>Plan wykładu</vt:lpstr>
      <vt:lpstr>1. Informacje podstawowe</vt:lpstr>
      <vt:lpstr>2. Rolnictwo w różnych regionach</vt:lpstr>
      <vt:lpstr>3. Rolnictwo a rozwój gospodarczy</vt:lpstr>
      <vt:lpstr>„Zielona rewolucja”</vt:lpstr>
      <vt:lpstr>3. Rolnictwo i rozwój</vt:lpstr>
      <vt:lpstr>4. Reforma rolna</vt:lpstr>
      <vt:lpstr>Slajd 9</vt:lpstr>
      <vt:lpstr>Slajd 10</vt:lpstr>
      <vt:lpstr>5. Rolnictwo a industrializacja</vt:lpstr>
      <vt:lpstr>Strategie industrializacji  w krajach rozwijających się </vt:lpstr>
      <vt:lpstr>Plan prezentacji</vt:lpstr>
      <vt:lpstr>Albo industrializacja albo…?</vt:lpstr>
      <vt:lpstr>Strategie industrializacji</vt:lpstr>
      <vt:lpstr>Substytucja importu</vt:lpstr>
      <vt:lpstr>Orientacja na eksport</vt:lpstr>
      <vt:lpstr>Państwo prorozwojowe (developmental state)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Czynniki demograficzne w krajach rozwijających się</dc:title>
  <dc:creator>Windows User</dc:creator>
  <cp:lastModifiedBy>Karina J</cp:lastModifiedBy>
  <cp:revision>29</cp:revision>
  <dcterms:created xsi:type="dcterms:W3CDTF">2009-04-18T00:23:40Z</dcterms:created>
  <dcterms:modified xsi:type="dcterms:W3CDTF">2010-06-04T21:29:07Z</dcterms:modified>
</cp:coreProperties>
</file>