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9" r:id="rId3"/>
    <p:sldId id="266" r:id="rId4"/>
    <p:sldId id="260" r:id="rId5"/>
    <p:sldId id="271" r:id="rId6"/>
    <p:sldId id="272" r:id="rId7"/>
    <p:sldId id="267" r:id="rId8"/>
    <p:sldId id="262" r:id="rId9"/>
    <p:sldId id="268" r:id="rId10"/>
    <p:sldId id="261" r:id="rId11"/>
    <p:sldId id="269" r:id="rId12"/>
    <p:sldId id="270" r:id="rId13"/>
    <p:sldId id="263" r:id="rId14"/>
    <p:sldId id="264" r:id="rId15"/>
    <p:sldId id="265" r:id="rId16"/>
    <p:sldId id="273" r:id="rId17"/>
    <p:sldId id="274" r:id="rId18"/>
    <p:sldId id="275" r:id="rId19"/>
    <p:sldId id="276" r:id="rId20"/>
    <p:sldId id="277" r:id="rId21"/>
    <p:sldId id="278" r:id="rId22"/>
    <p:sldId id="28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8C05-6911-4541-9EB9-BDB099182C0F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1AE8C-EF23-474A-8F3B-507181D7D9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F9864-AB58-449C-8890-8E23377C09FB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8640AB-6918-414A-ACE0-7F82322EC6A2}" type="datetimeFigureOut">
              <a:rPr lang="pl-PL" smtClean="0"/>
              <a:pPr/>
              <a:t>2010-05-08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Czynniki demograficzne w krajach rozwijających się 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6 </a:t>
            </a:r>
          </a:p>
          <a:p>
            <a:r>
              <a:rPr lang="pl-PL" dirty="0" smtClean="0"/>
              <a:t>09.05.2010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" y="257175"/>
            <a:ext cx="87249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2/27/Population_growth_rate_worl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0098" y="1071546"/>
            <a:ext cx="10128043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krajach rozwijających się: młode społeczeństwa, dzieci poniżej 15 roku to około 1/3 ludności</a:t>
            </a:r>
          </a:p>
          <a:p>
            <a:r>
              <a:rPr lang="pl-PL" dirty="0" smtClean="0"/>
              <a:t>Każdy dorosły pracuje w kraju rozwijającym się na dwukrotnie więcej „młodych” niż w zamożniejszych społeczeństwach</a:t>
            </a:r>
          </a:p>
          <a:p>
            <a:r>
              <a:rPr lang="pl-PL" dirty="0" smtClean="0"/>
              <a:t>W Stanach Zjednoczonych 68% społeczeństwa jest w wieku produkcyjnym i ma utrzymać 20% ludności w wieku przedprodukcyjnym, w Afryce </a:t>
            </a:r>
            <a:r>
              <a:rPr lang="pl-PL" dirty="0" err="1" smtClean="0"/>
              <a:t>sub-Saharyjskiej</a:t>
            </a:r>
            <a:r>
              <a:rPr lang="pl-PL" dirty="0" smtClean="0"/>
              <a:t>: odpowiednio 53% i  45%!</a:t>
            </a:r>
          </a:p>
          <a:p>
            <a:r>
              <a:rPr lang="pl-PL" dirty="0" smtClean="0"/>
              <a:t>Dodatkowy problem: ukryty impet przyrostu demograficznego (</a:t>
            </a:r>
            <a:r>
              <a:rPr lang="pl-PL" dirty="0" err="1" smtClean="0"/>
              <a:t>hidden</a:t>
            </a:r>
            <a:r>
              <a:rPr lang="pl-PL" dirty="0" smtClean="0"/>
              <a:t> </a:t>
            </a:r>
            <a:r>
              <a:rPr lang="pl-PL" dirty="0" err="1" smtClean="0"/>
              <a:t>momentum</a:t>
            </a:r>
            <a:r>
              <a:rPr lang="pl-PL" dirty="0" smtClean="0"/>
              <a:t> of </a:t>
            </a:r>
            <a:r>
              <a:rPr lang="pl-PL" dirty="0" err="1" smtClean="0"/>
              <a:t>population</a:t>
            </a:r>
            <a:r>
              <a:rPr lang="pl-PL" dirty="0" smtClean="0"/>
              <a:t> growth)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71546"/>
            <a:ext cx="8313584" cy="416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14422"/>
            <a:ext cx="8171065" cy="40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357298"/>
            <a:ext cx="7886028" cy="395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Maltuzjańskie</a:t>
            </a:r>
            <a:r>
              <a:rPr lang="pl-PL" dirty="0" smtClean="0"/>
              <a:t> prawo ludności: przyrost ludności rośnie w postępie geometrycznym (gdzie każdy kolejny składnik jest wynikiem mnożenia o stały czynnik, np. 2, 4, 8, 16, 32, 64...), natomiast przyrost środków utrzymania rośnie tylko w postępie arytmetycznym (gdzie każdy kolejny składnik powstaje w wyniku dodania wartości stałej, np. 2, 4, 6, 8, 10, 12...), co jest przyczyną ubóstwa na świecie…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Dlaczego tak się stało?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l-PL" dirty="0" smtClean="0"/>
              <a:t>Obniżka tempa wzrostu gospodarczego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Nędza i nierówności społeczne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Edukacja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Zdrowie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Żywność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Środowisko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Migracje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są skutki?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Urbanizacja w krajach rozwijających się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7</a:t>
            </a:r>
          </a:p>
          <a:p>
            <a:r>
              <a:rPr lang="pl-PL" smtClean="0"/>
              <a:t>09.05.2010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Urbanizacja: trendy i projekcje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Specyfika wielkich miast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Możliwe rozwiązania problemów przyspieszonej urbanizacji w krajach rozwijających się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zajęć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l-PL" dirty="0" smtClean="0"/>
              <a:t>Wzrost demograficzny na przestrzeni wieków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Ludność świata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Przyczyny wysokiego przyrostu demograficznego w krajach rozwijających się 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Kontrola liczby urodzeń –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r>
              <a:rPr lang="pl-PL" dirty="0" smtClean="0"/>
              <a:t>: Chiny i Indie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Karina\AppData\Local\Microsoft\Windows\Temporary Internet Files\Content.IE5\N3PM31K3\batch1demrururb_larg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9928" y="397764"/>
            <a:ext cx="5724144" cy="6062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upload.wikimedia.org/wikipedia/en/4/41/2006megaciti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412" y="1000108"/>
            <a:ext cx="10564823" cy="4633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Megamiasta</a:t>
            </a:r>
            <a:r>
              <a:rPr lang="pl-PL" dirty="0" smtClean="0"/>
              <a:t> w 2015 roku</a:t>
            </a:r>
            <a:endParaRPr lang="pl-PL" dirty="0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8459734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12000 BC Ziemię zamieszkiwało jedynie 5 milionów ludzie</a:t>
            </a:r>
          </a:p>
          <a:p>
            <a:r>
              <a:rPr lang="pl-PL" dirty="0" smtClean="0"/>
              <a:t>2000 lat temu: 250 milionów ludzi, mniej niż ½ ludności Chin!</a:t>
            </a:r>
          </a:p>
          <a:p>
            <a:r>
              <a:rPr lang="pl-PL" dirty="0" smtClean="0"/>
              <a:t>Początek rewolucji przemysłowej: 750 milionów, mniej niż ¾ populacji dzisiejszych Indii…</a:t>
            </a:r>
          </a:p>
          <a:p>
            <a:r>
              <a:rPr lang="pl-PL" dirty="0" smtClean="0"/>
              <a:t>1750-1950: wzrost liczby ludności o 1,7 miliarda, a do 1990 o dalsze 2 miliardy</a:t>
            </a:r>
          </a:p>
          <a:p>
            <a:r>
              <a:rPr lang="pl-PL" dirty="0" smtClean="0"/>
              <a:t>Około 6 miliardów na początku XXI wieku, w 2050 „tylko” 9 miliardów…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Wzrost demograficzny na przestrzeni wieków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00163" y="428604"/>
          <a:ext cx="6357984" cy="5715052"/>
        </p:xfrm>
        <a:graphic>
          <a:graphicData uri="http://schemas.openxmlformats.org/drawingml/2006/table">
            <a:tbl>
              <a:tblPr/>
              <a:tblGrid>
                <a:gridCol w="3178992"/>
                <a:gridCol w="3178992"/>
              </a:tblGrid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err="1"/>
                        <a:t>Year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Population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200 million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275 million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1500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450 million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1650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500 million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1750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700 million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1804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 billion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1850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1.2 billion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1900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1.6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2.55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2.8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3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3.3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3.7 billion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4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4.5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4.85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5.3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5.7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1999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6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6.5 billion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6.8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7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7.6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8.2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/>
                        <a:t>2040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8.8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109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2050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/>
                        <a:t>9.2 </a:t>
                      </a:r>
                      <a:r>
                        <a:rPr lang="pl-PL" sz="1000" dirty="0" err="1"/>
                        <a:t>billion</a:t>
                      </a:r>
                      <a:endParaRPr lang="pl-PL" sz="1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World Population Growth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orldp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713" y="704850"/>
            <a:ext cx="8410575" cy="544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orldp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525" y="695325"/>
            <a:ext cx="8362950" cy="546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 początku ludzkości do około 1700 roku wzrost demograficzny na poziomie około 0,02% rocznie </a:t>
            </a:r>
          </a:p>
          <a:p>
            <a:r>
              <a:rPr lang="pl-PL" dirty="0" smtClean="0"/>
              <a:t>1750: około 0,3%</a:t>
            </a:r>
          </a:p>
          <a:p>
            <a:r>
              <a:rPr lang="pl-PL" dirty="0" smtClean="0"/>
              <a:t>1950: 1% rocznie</a:t>
            </a:r>
          </a:p>
          <a:p>
            <a:r>
              <a:rPr lang="pl-PL" dirty="0" smtClean="0"/>
              <a:t>1970: 2,35% rocznie</a:t>
            </a:r>
          </a:p>
          <a:p>
            <a:r>
              <a:rPr lang="pl-PL" dirty="0" smtClean="0"/>
              <a:t>2008: jedynie 1,2% rocznie, ale: Afryka: 2,4%</a:t>
            </a:r>
          </a:p>
          <a:p>
            <a:r>
              <a:rPr lang="pl-PL" dirty="0" smtClean="0"/>
              <a:t>W rezultacie, czas podwojenie populacji (</a:t>
            </a:r>
            <a:r>
              <a:rPr lang="pl-PL" dirty="0" err="1" smtClean="0"/>
              <a:t>doubling</a:t>
            </a:r>
            <a:r>
              <a:rPr lang="pl-PL" dirty="0" smtClean="0"/>
              <a:t> time): 36000 lat (1400 pokoleń) do XVII wieku, w XXI wieku: 58 lat (2 pokolenia?)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8715404" cy="650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Ponad ¾ ludności świata żyje w krajach rozwijających się </a:t>
            </a:r>
          </a:p>
          <a:p>
            <a:r>
              <a:rPr lang="pl-PL" dirty="0" smtClean="0"/>
              <a:t>W 2050 roku populacja Afryki przekroczy 2 miliardy, szybki wzrost demograficzny również w Azji i Ameryce Łacińskiej</a:t>
            </a:r>
          </a:p>
          <a:p>
            <a:r>
              <a:rPr lang="pl-PL" dirty="0" smtClean="0"/>
              <a:t>A Europa i Ameryka Północna…</a:t>
            </a:r>
          </a:p>
          <a:p>
            <a:r>
              <a:rPr lang="pl-PL" dirty="0" smtClean="0"/>
              <a:t>Wzrost liczby ludności: wypadkowa przyrostu naturalnego i migracji</a:t>
            </a:r>
          </a:p>
          <a:p>
            <a:r>
              <a:rPr lang="pl-PL" dirty="0" smtClean="0"/>
              <a:t>Różnica pomiędzy krajami rozwiniętymi a rozwijającymi się: wskaźniki urodzeń… oraz: przewidywalna długość życia, średnio 12 lat dłużej w krajach rozwiniętych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Ludność świata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572</Words>
  <Application>Microsoft Office PowerPoint</Application>
  <PresentationFormat>Pokaz na ekranie (4:3)</PresentationFormat>
  <Paragraphs>128</Paragraphs>
  <Slides>22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Hol</vt:lpstr>
      <vt:lpstr>Czynniki demograficzne w krajach rozwijających się </vt:lpstr>
      <vt:lpstr>Program wykładu</vt:lpstr>
      <vt:lpstr>1. Wzrost demograficzny na przestrzeni wieków </vt:lpstr>
      <vt:lpstr>Slajd 4</vt:lpstr>
      <vt:lpstr>Slajd 5</vt:lpstr>
      <vt:lpstr>Slajd 6</vt:lpstr>
      <vt:lpstr>Slajd 7</vt:lpstr>
      <vt:lpstr>Slajd 8</vt:lpstr>
      <vt:lpstr>2. Ludność świata</vt:lpstr>
      <vt:lpstr>Slajd 10</vt:lpstr>
      <vt:lpstr>Slajd 11</vt:lpstr>
      <vt:lpstr>Slajd 12</vt:lpstr>
      <vt:lpstr>Slajd 13</vt:lpstr>
      <vt:lpstr>Slajd 14</vt:lpstr>
      <vt:lpstr>Slajd 15</vt:lpstr>
      <vt:lpstr>3. Dlaczego tak się stało?</vt:lpstr>
      <vt:lpstr>Jakie są skutki?</vt:lpstr>
      <vt:lpstr>Urbanizacja w krajach rozwijających się</vt:lpstr>
      <vt:lpstr>Plan zajęć</vt:lpstr>
      <vt:lpstr>Slajd 20</vt:lpstr>
      <vt:lpstr>Slajd 21</vt:lpstr>
      <vt:lpstr>Megamiasta w 2015 roku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Czynniki demograficzne w krajach rozwijających się </dc:title>
  <dc:creator>Windows User</dc:creator>
  <cp:lastModifiedBy>Karina J</cp:lastModifiedBy>
  <cp:revision>18</cp:revision>
  <dcterms:created xsi:type="dcterms:W3CDTF">2009-04-18T00:23:40Z</dcterms:created>
  <dcterms:modified xsi:type="dcterms:W3CDTF">2010-05-08T18:04:51Z</dcterms:modified>
</cp:coreProperties>
</file>