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7" r:id="rId2"/>
    <p:sldId id="259" r:id="rId3"/>
    <p:sldId id="266" r:id="rId4"/>
    <p:sldId id="260" r:id="rId5"/>
    <p:sldId id="271" r:id="rId6"/>
    <p:sldId id="272" r:id="rId7"/>
    <p:sldId id="267" r:id="rId8"/>
    <p:sldId id="262" r:id="rId9"/>
    <p:sldId id="268" r:id="rId10"/>
    <p:sldId id="261" r:id="rId11"/>
    <p:sldId id="269" r:id="rId12"/>
    <p:sldId id="270" r:id="rId13"/>
    <p:sldId id="263" r:id="rId14"/>
    <p:sldId id="264" r:id="rId15"/>
    <p:sldId id="265" r:id="rId16"/>
    <p:sldId id="273" r:id="rId17"/>
    <p:sldId id="274" r:id="rId18"/>
    <p:sldId id="275" r:id="rId19"/>
    <p:sldId id="276" r:id="rId20"/>
    <p:sldId id="277" r:id="rId21"/>
    <p:sldId id="278" r:id="rId22"/>
    <p:sldId id="281" r:id="rId2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C88C05-6911-4541-9EB9-BDB099182C0F}" type="datetimeFigureOut">
              <a:rPr lang="pl-PL" smtClean="0"/>
              <a:pPr/>
              <a:t>2010-05-08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61AE8C-EF23-474A-8F3B-507181D7D95B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F9864-AB58-449C-8890-8E23377C09FB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F9864-AB58-449C-8890-8E23377C09FB}" type="slidenum">
              <a:rPr lang="pl-PL" smtClean="0"/>
              <a:pPr/>
              <a:t>10</a:t>
            </a:fld>
            <a:endParaRPr lang="pl-P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1AE8C-EF23-474A-8F3B-507181D7D95B}" type="slidenum">
              <a:rPr lang="pl-PL" smtClean="0"/>
              <a:pPr/>
              <a:t>11</a:t>
            </a:fld>
            <a:endParaRPr lang="pl-P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1AE8C-EF23-474A-8F3B-507181D7D95B}" type="slidenum">
              <a:rPr lang="pl-PL" smtClean="0"/>
              <a:pPr/>
              <a:t>12</a:t>
            </a:fld>
            <a:endParaRPr lang="pl-P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F9864-AB58-449C-8890-8E23377C09FB}" type="slidenum">
              <a:rPr lang="pl-PL" smtClean="0"/>
              <a:pPr/>
              <a:t>13</a:t>
            </a:fld>
            <a:endParaRPr lang="pl-P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F9864-AB58-449C-8890-8E23377C09FB}" type="slidenum">
              <a:rPr lang="pl-PL" smtClean="0"/>
              <a:pPr/>
              <a:t>14</a:t>
            </a:fld>
            <a:endParaRPr lang="pl-P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F9864-AB58-449C-8890-8E23377C09FB}" type="slidenum">
              <a:rPr lang="pl-PL" smtClean="0"/>
              <a:pPr/>
              <a:t>15</a:t>
            </a:fld>
            <a:endParaRPr lang="pl-P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1AE8C-EF23-474A-8F3B-507181D7D95B}" type="slidenum">
              <a:rPr lang="pl-PL" smtClean="0"/>
              <a:pPr/>
              <a:t>16</a:t>
            </a:fld>
            <a:endParaRPr lang="pl-P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1AE8C-EF23-474A-8F3B-507181D7D95B}" type="slidenum">
              <a:rPr lang="pl-PL" smtClean="0"/>
              <a:pPr/>
              <a:t>17</a:t>
            </a:fld>
            <a:endParaRPr lang="pl-P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1AE8C-EF23-474A-8F3B-507181D7D95B}" type="slidenum">
              <a:rPr lang="pl-PL" smtClean="0"/>
              <a:pPr/>
              <a:t>18</a:t>
            </a:fld>
            <a:endParaRPr lang="pl-P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1AE8C-EF23-474A-8F3B-507181D7D95B}" type="slidenum">
              <a:rPr lang="pl-PL" smtClean="0"/>
              <a:pPr/>
              <a:t>19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F9864-AB58-449C-8890-8E23377C09FB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1AE8C-EF23-474A-8F3B-507181D7D95B}" type="slidenum">
              <a:rPr lang="pl-PL" smtClean="0"/>
              <a:pPr/>
              <a:t>20</a:t>
            </a:fld>
            <a:endParaRPr lang="pl-P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1AE8C-EF23-474A-8F3B-507181D7D95B}" type="slidenum">
              <a:rPr lang="pl-PL" smtClean="0"/>
              <a:pPr/>
              <a:t>21</a:t>
            </a:fld>
            <a:endParaRPr lang="pl-P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1AE8C-EF23-474A-8F3B-507181D7D95B}" type="slidenum">
              <a:rPr lang="pl-PL" smtClean="0"/>
              <a:pPr/>
              <a:t>22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1AE8C-EF23-474A-8F3B-507181D7D95B}" type="slidenum">
              <a:rPr lang="pl-PL" smtClean="0"/>
              <a:pPr/>
              <a:t>3</a:t>
            </a:fld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F9864-AB58-449C-8890-8E23377C09FB}" type="slidenum">
              <a:rPr lang="pl-PL" smtClean="0"/>
              <a:pPr/>
              <a:t>4</a:t>
            </a:fld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1AE8C-EF23-474A-8F3B-507181D7D95B}" type="slidenum">
              <a:rPr lang="pl-PL" smtClean="0"/>
              <a:pPr/>
              <a:t>5</a:t>
            </a:fld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1AE8C-EF23-474A-8F3B-507181D7D95B}" type="slidenum">
              <a:rPr lang="pl-PL" smtClean="0"/>
              <a:pPr/>
              <a:t>6</a:t>
            </a:fld>
            <a:endParaRPr 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1AE8C-EF23-474A-8F3B-507181D7D95B}" type="slidenum">
              <a:rPr lang="pl-PL" smtClean="0"/>
              <a:pPr/>
              <a:t>7</a:t>
            </a:fld>
            <a:endParaRPr lang="pl-P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F9864-AB58-449C-8890-8E23377C09FB}" type="slidenum">
              <a:rPr lang="pl-PL" smtClean="0"/>
              <a:pPr/>
              <a:t>8</a:t>
            </a:fld>
            <a:endParaRPr lang="pl-P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1AE8C-EF23-474A-8F3B-507181D7D95B}" type="slidenum">
              <a:rPr lang="pl-PL" smtClean="0"/>
              <a:pPr/>
              <a:t>9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78640AB-6918-414A-ACE0-7F82322EC6A2}" type="datetimeFigureOut">
              <a:rPr lang="pl-PL" smtClean="0"/>
              <a:pPr/>
              <a:t>2010-05-08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66771AF-9008-4287-AB23-134BC349CA9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8640AB-6918-414A-ACE0-7F82322EC6A2}" type="datetimeFigureOut">
              <a:rPr lang="pl-PL" smtClean="0"/>
              <a:pPr/>
              <a:t>2010-05-08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6771AF-9008-4287-AB23-134BC349CA9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8640AB-6918-414A-ACE0-7F82322EC6A2}" type="datetimeFigureOut">
              <a:rPr lang="pl-PL" smtClean="0"/>
              <a:pPr/>
              <a:t>2010-05-08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6771AF-9008-4287-AB23-134BC349CA9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8640AB-6918-414A-ACE0-7F82322EC6A2}" type="datetimeFigureOut">
              <a:rPr lang="pl-PL" smtClean="0"/>
              <a:pPr/>
              <a:t>2010-05-08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6771AF-9008-4287-AB23-134BC349CA9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8640AB-6918-414A-ACE0-7F82322EC6A2}" type="datetimeFigureOut">
              <a:rPr lang="pl-PL" smtClean="0"/>
              <a:pPr/>
              <a:t>2010-05-08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6771AF-9008-4287-AB23-134BC349CA9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8640AB-6918-414A-ACE0-7F82322EC6A2}" type="datetimeFigureOut">
              <a:rPr lang="pl-PL" smtClean="0"/>
              <a:pPr/>
              <a:t>2010-05-08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6771AF-9008-4287-AB23-134BC349CA9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8640AB-6918-414A-ACE0-7F82322EC6A2}" type="datetimeFigureOut">
              <a:rPr lang="pl-PL" smtClean="0"/>
              <a:pPr/>
              <a:t>2010-05-08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6771AF-9008-4287-AB23-134BC349CA9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8640AB-6918-414A-ACE0-7F82322EC6A2}" type="datetimeFigureOut">
              <a:rPr lang="pl-PL" smtClean="0"/>
              <a:pPr/>
              <a:t>2010-05-08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6771AF-9008-4287-AB23-134BC349CA9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8640AB-6918-414A-ACE0-7F82322EC6A2}" type="datetimeFigureOut">
              <a:rPr lang="pl-PL" smtClean="0"/>
              <a:pPr/>
              <a:t>2010-05-08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6771AF-9008-4287-AB23-134BC349CA9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78640AB-6918-414A-ACE0-7F82322EC6A2}" type="datetimeFigureOut">
              <a:rPr lang="pl-PL" smtClean="0"/>
              <a:pPr/>
              <a:t>2010-05-08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6771AF-9008-4287-AB23-134BC349CA9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78640AB-6918-414A-ACE0-7F82322EC6A2}" type="datetimeFigureOut">
              <a:rPr lang="pl-PL" smtClean="0"/>
              <a:pPr/>
              <a:t>2010-05-08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66771AF-9008-4287-AB23-134BC349CA9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78640AB-6918-414A-ACE0-7F82322EC6A2}" type="datetimeFigureOut">
              <a:rPr lang="pl-PL" smtClean="0"/>
              <a:pPr/>
              <a:t>2010-05-08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66771AF-9008-4287-AB23-134BC349CA9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Czynniki demograficzne w krajach rozwijających się </a:t>
            </a:r>
            <a:endParaRPr lang="pl-PL" dirty="0"/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WYKŁAD 6 </a:t>
            </a:r>
          </a:p>
          <a:p>
            <a:r>
              <a:rPr lang="pl-PL" dirty="0" smtClean="0"/>
              <a:t>09.05.2010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9550" y="257175"/>
            <a:ext cx="8724900" cy="634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upload.wikimedia.org/wikipedia/commons/2/27/Population_growth_rate_worl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500098" y="1071546"/>
            <a:ext cx="10128043" cy="47149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W krajach rozwijających się: młode społeczeństwa, dzieci poniżej 15 roku to około 1/3 ludności</a:t>
            </a:r>
          </a:p>
          <a:p>
            <a:r>
              <a:rPr lang="pl-PL" dirty="0" smtClean="0"/>
              <a:t>Każdy dorosły pracuje w kraju rozwijającym się na dwukrotnie więcej „młodych” niż w zamożniejszych społeczeństwach</a:t>
            </a:r>
          </a:p>
          <a:p>
            <a:r>
              <a:rPr lang="pl-PL" dirty="0" smtClean="0"/>
              <a:t>W Stanach Zjednoczonych 68% społeczeństwa jest w wieku produkcyjnym i ma utrzymać 20% ludności w wieku przedprodukcyjnym, w Afryce </a:t>
            </a:r>
            <a:r>
              <a:rPr lang="pl-PL" dirty="0" err="1" smtClean="0"/>
              <a:t>sub-Saharyjskiej</a:t>
            </a:r>
            <a:r>
              <a:rPr lang="pl-PL" dirty="0" smtClean="0"/>
              <a:t>: odpowiednio 53% i  45%!</a:t>
            </a:r>
          </a:p>
          <a:p>
            <a:r>
              <a:rPr lang="pl-PL" dirty="0" smtClean="0"/>
              <a:t>Dodatkowy problem: ukryty impet przyrostu demograficznego (</a:t>
            </a:r>
            <a:r>
              <a:rPr lang="pl-PL" dirty="0" err="1" smtClean="0"/>
              <a:t>hidden</a:t>
            </a:r>
            <a:r>
              <a:rPr lang="pl-PL" dirty="0" smtClean="0"/>
              <a:t> </a:t>
            </a:r>
            <a:r>
              <a:rPr lang="pl-PL" dirty="0" err="1" smtClean="0"/>
              <a:t>momentum</a:t>
            </a:r>
            <a:r>
              <a:rPr lang="pl-PL" dirty="0" smtClean="0"/>
              <a:t> of </a:t>
            </a:r>
            <a:r>
              <a:rPr lang="pl-PL" dirty="0" err="1" smtClean="0"/>
              <a:t>population</a:t>
            </a:r>
            <a:r>
              <a:rPr lang="pl-PL" dirty="0" smtClean="0"/>
              <a:t> growth)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1071546"/>
            <a:ext cx="8313584" cy="4167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1214422"/>
            <a:ext cx="8171065" cy="409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1357298"/>
            <a:ext cx="7886028" cy="3952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/>
              <a:t>Maltuzjańskie</a:t>
            </a:r>
            <a:r>
              <a:rPr lang="pl-PL" dirty="0" smtClean="0"/>
              <a:t> prawo ludności: przyrost ludności rośnie w postępie geometrycznym (gdzie każdy kolejny składnik jest wynikiem mnożenia o stały czynnik, np. 2, 4, 8, 16, 32, 64...), natomiast przyrost środków utrzymania rośnie tylko w postępie arytmetycznym (gdzie każdy kolejny składnik powstaje w wyniku dodania wartości stałej, np. 2, 4, 6, 8, 10, 12...), co jest przyczyną ubóstwa na świecie…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3. Dlaczego tak się stało?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pl-PL" dirty="0" smtClean="0"/>
              <a:t>Obniżka tempa wzrostu gospodarczego</a:t>
            </a:r>
          </a:p>
          <a:p>
            <a:pPr marL="624078" indent="-514350">
              <a:buFont typeface="+mj-lt"/>
              <a:buAutoNum type="arabicPeriod"/>
            </a:pPr>
            <a:r>
              <a:rPr lang="pl-PL" dirty="0" smtClean="0"/>
              <a:t>Nędza i nierówności społeczne</a:t>
            </a:r>
          </a:p>
          <a:p>
            <a:pPr marL="624078" indent="-514350">
              <a:buFont typeface="+mj-lt"/>
              <a:buAutoNum type="arabicPeriod"/>
            </a:pPr>
            <a:r>
              <a:rPr lang="pl-PL" dirty="0" smtClean="0"/>
              <a:t>Edukacja</a:t>
            </a:r>
          </a:p>
          <a:p>
            <a:pPr marL="624078" indent="-514350">
              <a:buFont typeface="+mj-lt"/>
              <a:buAutoNum type="arabicPeriod"/>
            </a:pPr>
            <a:r>
              <a:rPr lang="pl-PL" dirty="0" smtClean="0"/>
              <a:t>Zdrowie</a:t>
            </a:r>
          </a:p>
          <a:p>
            <a:pPr marL="624078" indent="-514350">
              <a:buFont typeface="+mj-lt"/>
              <a:buAutoNum type="arabicPeriod"/>
            </a:pPr>
            <a:r>
              <a:rPr lang="pl-PL" dirty="0" smtClean="0"/>
              <a:t>Żywność</a:t>
            </a:r>
          </a:p>
          <a:p>
            <a:pPr marL="624078" indent="-514350">
              <a:buFont typeface="+mj-lt"/>
              <a:buAutoNum type="arabicPeriod"/>
            </a:pPr>
            <a:r>
              <a:rPr lang="pl-PL" dirty="0" smtClean="0"/>
              <a:t>Środowisko</a:t>
            </a:r>
          </a:p>
          <a:p>
            <a:pPr marL="624078" indent="-514350">
              <a:buFont typeface="+mj-lt"/>
              <a:buAutoNum type="arabicPeriod"/>
            </a:pPr>
            <a:r>
              <a:rPr lang="pl-PL" dirty="0" smtClean="0"/>
              <a:t>Migracje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Jakie są skutki?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Urbanizacja w krajach rozwijających się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WYKŁAD 7</a:t>
            </a:r>
          </a:p>
          <a:p>
            <a:r>
              <a:rPr lang="pl-PL" smtClean="0"/>
              <a:t>09.05.2010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pl-PL" dirty="0" smtClean="0"/>
              <a:t>Urbanizacja: trendy i projekcje</a:t>
            </a:r>
          </a:p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pl-PL" dirty="0" smtClean="0"/>
              <a:t>Specyfika wielkich miast</a:t>
            </a:r>
          </a:p>
          <a:p>
            <a:pPr marL="624078" indent="-514350">
              <a:lnSpc>
                <a:spcPct val="150000"/>
              </a:lnSpc>
              <a:buFont typeface="+mj-lt"/>
              <a:buAutoNum type="arabicPeriod"/>
            </a:pPr>
            <a:r>
              <a:rPr lang="pl-PL" dirty="0" smtClean="0"/>
              <a:t>Możliwe rozwiązania problemów przyspieszonej urbanizacji w krajach rozwijających się 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Plan zajęć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pl-PL" dirty="0" smtClean="0"/>
              <a:t>Wzrost demograficzny na przestrzeni wieków</a:t>
            </a:r>
          </a:p>
          <a:p>
            <a:pPr marL="624078" indent="-514350">
              <a:buFont typeface="+mj-lt"/>
              <a:buAutoNum type="arabicPeriod"/>
            </a:pPr>
            <a:r>
              <a:rPr lang="pl-PL" dirty="0" smtClean="0"/>
              <a:t>Ludność świata</a:t>
            </a:r>
          </a:p>
          <a:p>
            <a:pPr marL="624078" indent="-514350">
              <a:buFont typeface="+mj-lt"/>
              <a:buAutoNum type="arabicPeriod"/>
            </a:pPr>
            <a:r>
              <a:rPr lang="pl-PL" dirty="0" smtClean="0"/>
              <a:t>Przyczyny wysokiego przyrostu demograficznego w krajach rozwijających się </a:t>
            </a:r>
          </a:p>
          <a:p>
            <a:pPr marL="624078" indent="-514350">
              <a:buFont typeface="+mj-lt"/>
              <a:buAutoNum type="arabicPeriod"/>
            </a:pPr>
            <a:r>
              <a:rPr lang="pl-PL" dirty="0" smtClean="0"/>
              <a:t>Kontrola liczby urodzeń – </a:t>
            </a:r>
            <a:r>
              <a:rPr lang="pl-PL" dirty="0" err="1" smtClean="0"/>
              <a:t>case</a:t>
            </a:r>
            <a:r>
              <a:rPr lang="pl-PL" dirty="0" smtClean="0"/>
              <a:t> </a:t>
            </a:r>
            <a:r>
              <a:rPr lang="pl-PL" dirty="0" err="1" smtClean="0"/>
              <a:t>study</a:t>
            </a:r>
            <a:r>
              <a:rPr lang="pl-PL" dirty="0" smtClean="0"/>
              <a:t>: Chiny i Indie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Program wykładu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C:\Users\Karina\AppData\Local\Microsoft\Windows\Temporary Internet Files\Content.IE5\N3PM31K3\batch1demrururb_large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09928" y="397764"/>
            <a:ext cx="5724144" cy="60624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http://upload.wikimedia.org/wikipedia/en/4/41/2006megaciti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714412" y="1000108"/>
            <a:ext cx="10564823" cy="4633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Megamiasta</a:t>
            </a:r>
            <a:r>
              <a:rPr lang="pl-PL" dirty="0" smtClean="0"/>
              <a:t> w 2015 roku</a:t>
            </a:r>
            <a:endParaRPr lang="pl-PL" dirty="0"/>
          </a:p>
        </p:txBody>
      </p:sp>
      <p:pic>
        <p:nvPicPr>
          <p:cNvPr id="614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1571612"/>
            <a:ext cx="8459734" cy="5072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12000 BC Ziemię zamieszkiwało jedynie 5 milionów ludzie</a:t>
            </a:r>
          </a:p>
          <a:p>
            <a:r>
              <a:rPr lang="pl-PL" dirty="0" smtClean="0"/>
              <a:t>2000 lat temu: 250 milionów ludzi, mniej niż ½ ludności Chin!</a:t>
            </a:r>
          </a:p>
          <a:p>
            <a:r>
              <a:rPr lang="pl-PL" dirty="0" smtClean="0"/>
              <a:t>Początek rewolucji przemysłowej: 750 milionów, mniej niż ¾ populacji dzisiejszych Indii…</a:t>
            </a:r>
          </a:p>
          <a:p>
            <a:r>
              <a:rPr lang="pl-PL" dirty="0" smtClean="0"/>
              <a:t>1750-1950: wzrost liczby ludności o 1,7 miliarda, a do 1990 o dalsze 2 miliardy</a:t>
            </a:r>
          </a:p>
          <a:p>
            <a:r>
              <a:rPr lang="pl-PL" dirty="0" smtClean="0"/>
              <a:t>Około 6 miliardów na początku XXI wieku, w 2050 „tylko” 9 miliardów…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1. Wzrost demograficzny na przestrzeni wieków	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500163" y="428604"/>
          <a:ext cx="6357984" cy="5715052"/>
        </p:xfrm>
        <a:graphic>
          <a:graphicData uri="http://schemas.openxmlformats.org/drawingml/2006/table">
            <a:tbl>
              <a:tblPr/>
              <a:tblGrid>
                <a:gridCol w="3178992"/>
                <a:gridCol w="3178992"/>
              </a:tblGrid>
              <a:tr h="204109">
                <a:tc>
                  <a:txBody>
                    <a:bodyPr/>
                    <a:lstStyle/>
                    <a:p>
                      <a:pPr algn="ctr"/>
                      <a:r>
                        <a:rPr lang="pl-PL" sz="1000" dirty="0" err="1"/>
                        <a:t>Year</a:t>
                      </a:r>
                      <a:endParaRPr lang="pl-PL" sz="10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/>
                        <a:t>Population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109">
                <a:tc>
                  <a:txBody>
                    <a:bodyPr/>
                    <a:lstStyle/>
                    <a:p>
                      <a:pPr algn="ctr"/>
                      <a:r>
                        <a:rPr lang="pl-PL" sz="1000" dirty="0"/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/>
                        <a:t>200 million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109">
                <a:tc>
                  <a:txBody>
                    <a:bodyPr/>
                    <a:lstStyle/>
                    <a:p>
                      <a:pPr algn="ctr"/>
                      <a:r>
                        <a:rPr lang="pl-PL" sz="1000" dirty="0"/>
                        <a:t>1000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/>
                        <a:t>275 million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109">
                <a:tc>
                  <a:txBody>
                    <a:bodyPr/>
                    <a:lstStyle/>
                    <a:p>
                      <a:pPr algn="ctr"/>
                      <a:r>
                        <a:rPr lang="pl-PL" sz="1000" dirty="0"/>
                        <a:t>1500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/>
                        <a:t>450 million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109">
                <a:tc>
                  <a:txBody>
                    <a:bodyPr/>
                    <a:lstStyle/>
                    <a:p>
                      <a:pPr algn="ctr"/>
                      <a:r>
                        <a:rPr lang="pl-PL" sz="1000"/>
                        <a:t>1650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/>
                        <a:t>500 million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109">
                <a:tc>
                  <a:txBody>
                    <a:bodyPr/>
                    <a:lstStyle/>
                    <a:p>
                      <a:pPr algn="ctr"/>
                      <a:r>
                        <a:rPr lang="pl-PL" sz="1000" dirty="0"/>
                        <a:t>1750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/>
                        <a:t>700 million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109">
                <a:tc>
                  <a:txBody>
                    <a:bodyPr/>
                    <a:lstStyle/>
                    <a:p>
                      <a:pPr algn="ctr"/>
                      <a:r>
                        <a:rPr lang="pl-PL" sz="1000" dirty="0"/>
                        <a:t>1804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/>
                        <a:t>1 billion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109">
                <a:tc>
                  <a:txBody>
                    <a:bodyPr/>
                    <a:lstStyle/>
                    <a:p>
                      <a:pPr algn="ctr"/>
                      <a:r>
                        <a:rPr lang="pl-PL" sz="1000" dirty="0"/>
                        <a:t>1850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/>
                        <a:t>1.2 billion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109">
                <a:tc>
                  <a:txBody>
                    <a:bodyPr/>
                    <a:lstStyle/>
                    <a:p>
                      <a:pPr algn="ctr"/>
                      <a:r>
                        <a:rPr lang="pl-PL" sz="1000" dirty="0"/>
                        <a:t>1900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/>
                        <a:t>1.6 </a:t>
                      </a:r>
                      <a:r>
                        <a:rPr lang="pl-PL" sz="1000" dirty="0" err="1"/>
                        <a:t>billion</a:t>
                      </a:r>
                      <a:endParaRPr lang="pl-PL" sz="10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109">
                <a:tc>
                  <a:txBody>
                    <a:bodyPr/>
                    <a:lstStyle/>
                    <a:p>
                      <a:pPr algn="ctr"/>
                      <a:r>
                        <a:rPr lang="pl-PL" sz="1000"/>
                        <a:t>1927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/>
                        <a:t>2 </a:t>
                      </a:r>
                      <a:r>
                        <a:rPr lang="pl-PL" sz="1000" dirty="0" err="1"/>
                        <a:t>billion</a:t>
                      </a:r>
                      <a:endParaRPr lang="pl-PL" sz="10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109">
                <a:tc>
                  <a:txBody>
                    <a:bodyPr/>
                    <a:lstStyle/>
                    <a:p>
                      <a:pPr algn="ctr"/>
                      <a:r>
                        <a:rPr lang="pl-PL" sz="1000"/>
                        <a:t>1950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/>
                        <a:t>2.55 </a:t>
                      </a:r>
                      <a:r>
                        <a:rPr lang="pl-PL" sz="1000" dirty="0" err="1"/>
                        <a:t>billion</a:t>
                      </a:r>
                      <a:endParaRPr lang="pl-PL" sz="10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109">
                <a:tc>
                  <a:txBody>
                    <a:bodyPr/>
                    <a:lstStyle/>
                    <a:p>
                      <a:pPr algn="ctr"/>
                      <a:r>
                        <a:rPr lang="pl-PL" sz="1000"/>
                        <a:t>1955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/>
                        <a:t>2.8 </a:t>
                      </a:r>
                      <a:r>
                        <a:rPr lang="pl-PL" sz="1000" dirty="0" err="1"/>
                        <a:t>billion</a:t>
                      </a:r>
                      <a:endParaRPr lang="pl-PL" sz="10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109">
                <a:tc>
                  <a:txBody>
                    <a:bodyPr/>
                    <a:lstStyle/>
                    <a:p>
                      <a:pPr algn="ctr"/>
                      <a:r>
                        <a:rPr lang="pl-PL" sz="1000"/>
                        <a:t>1960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/>
                        <a:t>3 </a:t>
                      </a:r>
                      <a:r>
                        <a:rPr lang="pl-PL" sz="1000" dirty="0" err="1"/>
                        <a:t>billion</a:t>
                      </a:r>
                      <a:endParaRPr lang="pl-PL" sz="10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109">
                <a:tc>
                  <a:txBody>
                    <a:bodyPr/>
                    <a:lstStyle/>
                    <a:p>
                      <a:pPr algn="ctr"/>
                      <a:r>
                        <a:rPr lang="pl-PL" sz="1000"/>
                        <a:t>1965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/>
                        <a:t>3.3 </a:t>
                      </a:r>
                      <a:r>
                        <a:rPr lang="pl-PL" sz="1000" dirty="0" err="1"/>
                        <a:t>billion</a:t>
                      </a:r>
                      <a:endParaRPr lang="pl-PL" sz="10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109">
                <a:tc>
                  <a:txBody>
                    <a:bodyPr/>
                    <a:lstStyle/>
                    <a:p>
                      <a:pPr algn="ctr"/>
                      <a:r>
                        <a:rPr lang="pl-PL" sz="1000"/>
                        <a:t>1970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/>
                        <a:t>3.7 billion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109">
                <a:tc>
                  <a:txBody>
                    <a:bodyPr/>
                    <a:lstStyle/>
                    <a:p>
                      <a:pPr algn="ctr"/>
                      <a:r>
                        <a:rPr lang="pl-PL" sz="1000"/>
                        <a:t>1975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/>
                        <a:t>4 </a:t>
                      </a:r>
                      <a:r>
                        <a:rPr lang="pl-PL" sz="1000" dirty="0" err="1"/>
                        <a:t>billion</a:t>
                      </a:r>
                      <a:endParaRPr lang="pl-PL" sz="10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109">
                <a:tc>
                  <a:txBody>
                    <a:bodyPr/>
                    <a:lstStyle/>
                    <a:p>
                      <a:pPr algn="ctr"/>
                      <a:r>
                        <a:rPr lang="pl-PL" sz="1000"/>
                        <a:t>1980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/>
                        <a:t>4.5 </a:t>
                      </a:r>
                      <a:r>
                        <a:rPr lang="pl-PL" sz="1000" dirty="0" err="1"/>
                        <a:t>billion</a:t>
                      </a:r>
                      <a:endParaRPr lang="pl-PL" sz="10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109">
                <a:tc>
                  <a:txBody>
                    <a:bodyPr/>
                    <a:lstStyle/>
                    <a:p>
                      <a:pPr algn="ctr"/>
                      <a:r>
                        <a:rPr lang="pl-PL" sz="1000"/>
                        <a:t>1985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/>
                        <a:t>4.85 </a:t>
                      </a:r>
                      <a:r>
                        <a:rPr lang="pl-PL" sz="1000" dirty="0" err="1"/>
                        <a:t>billion</a:t>
                      </a:r>
                      <a:endParaRPr lang="pl-PL" sz="10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109">
                <a:tc>
                  <a:txBody>
                    <a:bodyPr/>
                    <a:lstStyle/>
                    <a:p>
                      <a:pPr algn="ctr"/>
                      <a:r>
                        <a:rPr lang="pl-PL" sz="1000"/>
                        <a:t>1990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/>
                        <a:t>5.3 </a:t>
                      </a:r>
                      <a:r>
                        <a:rPr lang="pl-PL" sz="1000" dirty="0" err="1"/>
                        <a:t>billion</a:t>
                      </a:r>
                      <a:endParaRPr lang="pl-PL" sz="10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109">
                <a:tc>
                  <a:txBody>
                    <a:bodyPr/>
                    <a:lstStyle/>
                    <a:p>
                      <a:pPr algn="ctr"/>
                      <a:r>
                        <a:rPr lang="pl-PL" sz="1000"/>
                        <a:t>1995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/>
                        <a:t>5.7 </a:t>
                      </a:r>
                      <a:r>
                        <a:rPr lang="pl-PL" sz="1000" dirty="0" err="1"/>
                        <a:t>billion</a:t>
                      </a:r>
                      <a:endParaRPr lang="pl-PL" sz="10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109">
                <a:tc>
                  <a:txBody>
                    <a:bodyPr/>
                    <a:lstStyle/>
                    <a:p>
                      <a:pPr algn="ctr"/>
                      <a:r>
                        <a:rPr lang="pl-PL" sz="1000"/>
                        <a:t>1999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/>
                        <a:t>6 </a:t>
                      </a:r>
                      <a:r>
                        <a:rPr lang="pl-PL" sz="1000" dirty="0" err="1"/>
                        <a:t>billion</a:t>
                      </a:r>
                      <a:endParaRPr lang="pl-PL" sz="10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109">
                <a:tc>
                  <a:txBody>
                    <a:bodyPr/>
                    <a:lstStyle/>
                    <a:p>
                      <a:pPr algn="ctr"/>
                      <a:r>
                        <a:rPr lang="pl-PL" sz="1000"/>
                        <a:t>2006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/>
                        <a:t>6.5 billion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109">
                <a:tc>
                  <a:txBody>
                    <a:bodyPr/>
                    <a:lstStyle/>
                    <a:p>
                      <a:pPr algn="ctr"/>
                      <a:r>
                        <a:rPr lang="pl-PL" sz="1000"/>
                        <a:t>2010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/>
                        <a:t>6.8 </a:t>
                      </a:r>
                      <a:r>
                        <a:rPr lang="pl-PL" sz="1000" dirty="0" err="1"/>
                        <a:t>billion</a:t>
                      </a:r>
                      <a:endParaRPr lang="pl-PL" sz="10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109">
                <a:tc>
                  <a:txBody>
                    <a:bodyPr/>
                    <a:lstStyle/>
                    <a:p>
                      <a:pPr algn="ctr"/>
                      <a:r>
                        <a:rPr lang="pl-PL" sz="1000"/>
                        <a:t>2012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/>
                        <a:t>7 </a:t>
                      </a:r>
                      <a:r>
                        <a:rPr lang="pl-PL" sz="1000" dirty="0" err="1"/>
                        <a:t>billion</a:t>
                      </a:r>
                      <a:endParaRPr lang="pl-PL" sz="10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109">
                <a:tc>
                  <a:txBody>
                    <a:bodyPr/>
                    <a:lstStyle/>
                    <a:p>
                      <a:pPr algn="ctr"/>
                      <a:r>
                        <a:rPr lang="pl-PL" sz="1000"/>
                        <a:t>2020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/>
                        <a:t>7.6 </a:t>
                      </a:r>
                      <a:r>
                        <a:rPr lang="pl-PL" sz="1000" dirty="0" err="1"/>
                        <a:t>billion</a:t>
                      </a:r>
                      <a:endParaRPr lang="pl-PL" sz="10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109">
                <a:tc>
                  <a:txBody>
                    <a:bodyPr/>
                    <a:lstStyle/>
                    <a:p>
                      <a:pPr algn="ctr"/>
                      <a:r>
                        <a:rPr lang="pl-PL" sz="1000"/>
                        <a:t>2030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/>
                        <a:t>8.2 </a:t>
                      </a:r>
                      <a:r>
                        <a:rPr lang="pl-PL" sz="1000" dirty="0" err="1"/>
                        <a:t>billion</a:t>
                      </a:r>
                      <a:endParaRPr lang="pl-PL" sz="10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109">
                <a:tc>
                  <a:txBody>
                    <a:bodyPr/>
                    <a:lstStyle/>
                    <a:p>
                      <a:pPr algn="ctr"/>
                      <a:r>
                        <a:rPr lang="pl-PL" sz="1000"/>
                        <a:t>2040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/>
                        <a:t>8.8 </a:t>
                      </a:r>
                      <a:r>
                        <a:rPr lang="pl-PL" sz="1000" dirty="0" err="1"/>
                        <a:t>billion</a:t>
                      </a:r>
                      <a:endParaRPr lang="pl-PL" sz="10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109">
                <a:tc>
                  <a:txBody>
                    <a:bodyPr/>
                    <a:lstStyle/>
                    <a:p>
                      <a:pPr algn="ctr"/>
                      <a:r>
                        <a:rPr lang="pl-PL" sz="1000" dirty="0"/>
                        <a:t>2050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/>
                        <a:t>9.2 </a:t>
                      </a:r>
                      <a:r>
                        <a:rPr lang="pl-PL" sz="1000" dirty="0" err="1"/>
                        <a:t>billion</a:t>
                      </a:r>
                      <a:endParaRPr lang="pl-PL" sz="10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World Population Growth</a:t>
            </a: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worldpo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6713" y="704850"/>
            <a:ext cx="8410575" cy="5448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worldpc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0525" y="695325"/>
            <a:ext cx="8362950" cy="5467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Od początku ludzkości do około 1700 roku wzrost demograficzny na poziomie około 0,02% rocznie </a:t>
            </a:r>
          </a:p>
          <a:p>
            <a:r>
              <a:rPr lang="pl-PL" dirty="0" smtClean="0"/>
              <a:t>1750: około 0,3%</a:t>
            </a:r>
          </a:p>
          <a:p>
            <a:r>
              <a:rPr lang="pl-PL" dirty="0" smtClean="0"/>
              <a:t>1950: 1% rocznie</a:t>
            </a:r>
          </a:p>
          <a:p>
            <a:r>
              <a:rPr lang="pl-PL" dirty="0" smtClean="0"/>
              <a:t>1970: 2,35% rocznie</a:t>
            </a:r>
          </a:p>
          <a:p>
            <a:r>
              <a:rPr lang="pl-PL" dirty="0" smtClean="0"/>
              <a:t>2008: jedynie 1,2% rocznie, ale: Afryka: 2,4%</a:t>
            </a:r>
          </a:p>
          <a:p>
            <a:r>
              <a:rPr lang="pl-PL" dirty="0" smtClean="0"/>
              <a:t>W rezultacie, czas podwojenie populacji (</a:t>
            </a:r>
            <a:r>
              <a:rPr lang="pl-PL" dirty="0" err="1" smtClean="0"/>
              <a:t>doubling</a:t>
            </a:r>
            <a:r>
              <a:rPr lang="pl-PL" dirty="0" smtClean="0"/>
              <a:t> time): 36000 lat (1400 pokoleń) do XVII wieku, w XXI wieku: 58 lat (2 pokolenia?)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142852"/>
            <a:ext cx="8715404" cy="6504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Ponad ¾ ludności świata żyje w krajach rozwijających się </a:t>
            </a:r>
          </a:p>
          <a:p>
            <a:r>
              <a:rPr lang="pl-PL" dirty="0" smtClean="0"/>
              <a:t>W 2050 roku populacja Afryki przekroczy 2 miliardy, szybki wzrost demograficzny również w Azji i Ameryce Łacińskiej</a:t>
            </a:r>
          </a:p>
          <a:p>
            <a:r>
              <a:rPr lang="pl-PL" dirty="0" smtClean="0"/>
              <a:t>A Europa i Ameryka Północna…</a:t>
            </a:r>
          </a:p>
          <a:p>
            <a:r>
              <a:rPr lang="pl-PL" dirty="0" smtClean="0"/>
              <a:t>Wzrost liczby ludności: wypadkowa przyrostu naturalnego i migracji</a:t>
            </a:r>
          </a:p>
          <a:p>
            <a:r>
              <a:rPr lang="pl-PL" dirty="0" smtClean="0"/>
              <a:t>Różnica pomiędzy krajami rozwiniętymi a rozwijającymi się: wskaźniki urodzeń… oraz: przewidywalna długość życia, średnio 12 lat dłużej w krajach rozwiniętych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2. Ludność świata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207</TotalTime>
  <Words>572</Words>
  <Application>Microsoft Office PowerPoint</Application>
  <PresentationFormat>Pokaz na ekranie (4:3)</PresentationFormat>
  <Paragraphs>128</Paragraphs>
  <Slides>22</Slides>
  <Notes>22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22</vt:i4>
      </vt:variant>
    </vt:vector>
  </HeadingPairs>
  <TitlesOfParts>
    <vt:vector size="23" baseType="lpstr">
      <vt:lpstr>Hol</vt:lpstr>
      <vt:lpstr>Czynniki demograficzne w krajach rozwijających się </vt:lpstr>
      <vt:lpstr>Program wykładu</vt:lpstr>
      <vt:lpstr>1. Wzrost demograficzny na przestrzeni wieków </vt:lpstr>
      <vt:lpstr>Slajd 4</vt:lpstr>
      <vt:lpstr>Slajd 5</vt:lpstr>
      <vt:lpstr>Slajd 6</vt:lpstr>
      <vt:lpstr>Slajd 7</vt:lpstr>
      <vt:lpstr>Slajd 8</vt:lpstr>
      <vt:lpstr>2. Ludność świata</vt:lpstr>
      <vt:lpstr>Slajd 10</vt:lpstr>
      <vt:lpstr>Slajd 11</vt:lpstr>
      <vt:lpstr>Slajd 12</vt:lpstr>
      <vt:lpstr>Slajd 13</vt:lpstr>
      <vt:lpstr>Slajd 14</vt:lpstr>
      <vt:lpstr>Slajd 15</vt:lpstr>
      <vt:lpstr>3. Dlaczego tak się stało?</vt:lpstr>
      <vt:lpstr>Jakie są skutki?</vt:lpstr>
      <vt:lpstr>Urbanizacja w krajach rozwijających się</vt:lpstr>
      <vt:lpstr>Plan zajęć</vt:lpstr>
      <vt:lpstr>Slajd 20</vt:lpstr>
      <vt:lpstr>Slajd 21</vt:lpstr>
      <vt:lpstr>Megamiasta w 2015 roku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 Czynniki demograficzne w krajach rozwijających się </dc:title>
  <dc:creator>Windows User</dc:creator>
  <cp:lastModifiedBy>Karina J</cp:lastModifiedBy>
  <cp:revision>18</cp:revision>
  <dcterms:created xsi:type="dcterms:W3CDTF">2009-04-18T00:23:40Z</dcterms:created>
  <dcterms:modified xsi:type="dcterms:W3CDTF">2010-05-08T18:04:51Z</dcterms:modified>
</cp:coreProperties>
</file>