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4" r:id="rId3"/>
    <p:sldId id="265" r:id="rId4"/>
    <p:sldId id="266" r:id="rId5"/>
    <p:sldId id="281" r:id="rId6"/>
    <p:sldId id="267" r:id="rId7"/>
    <p:sldId id="268" r:id="rId8"/>
    <p:sldId id="269" r:id="rId9"/>
    <p:sldId id="270" r:id="rId10"/>
    <p:sldId id="271" r:id="rId11"/>
    <p:sldId id="272" r:id="rId12"/>
    <p:sldId id="273" r:id="rId13"/>
    <p:sldId id="274" r:id="rId14"/>
    <p:sldId id="275" r:id="rId15"/>
    <p:sldId id="276" r:id="rId16"/>
    <p:sldId id="258" r:id="rId17"/>
    <p:sldId id="259" r:id="rId18"/>
    <p:sldId id="260" r:id="rId19"/>
    <p:sldId id="261" r:id="rId20"/>
    <p:sldId id="263" r:id="rId21"/>
    <p:sldId id="277" r:id="rId22"/>
    <p:sldId id="262" r:id="rId23"/>
    <p:sldId id="278"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D194AC-F49C-4684-9F6C-CF75FCA02C2E}" type="datetimeFigureOut">
              <a:rPr lang="pl-PL" smtClean="0"/>
              <a:t>2010-06-04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4A110-3908-472B-A778-B71FD7CD9FC1}"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2</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12</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13</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7827"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77828"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53515B-1CA4-4968-94EE-45F4B13EF551}" type="slidenum">
              <a:rPr lang="pl-PL" smtClean="0"/>
              <a:pPr fontAlgn="base">
                <a:spcBef>
                  <a:spcPct val="0"/>
                </a:spcBef>
                <a:spcAft>
                  <a:spcPct val="0"/>
                </a:spcAft>
                <a:defRPr/>
              </a:pPr>
              <a:t>16</a:t>
            </a:fld>
            <a:endParaRPr 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885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7885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EFF809-5202-42B9-B6BD-1DB5020C1C35}" type="slidenum">
              <a:rPr lang="pl-PL" smtClean="0"/>
              <a:pPr fontAlgn="base">
                <a:spcBef>
                  <a:spcPct val="0"/>
                </a:spcBef>
                <a:spcAft>
                  <a:spcPct val="0"/>
                </a:spcAft>
                <a:defRPr/>
              </a:pPr>
              <a:t>17</a:t>
            </a:fld>
            <a:endParaRPr lang="pl-P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79875"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79876"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DF5DAF-AA67-435E-AD3E-B3E06E022202}" type="slidenum">
              <a:rPr lang="pl-PL" smtClean="0"/>
              <a:pPr fontAlgn="base">
                <a:spcBef>
                  <a:spcPct val="0"/>
                </a:spcBef>
                <a:spcAft>
                  <a:spcPct val="0"/>
                </a:spcAft>
                <a:defRPr/>
              </a:pPr>
              <a:t>18</a:t>
            </a:fld>
            <a:endParaRPr lang="pl-P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8089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80900"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851876-58AB-4EC9-A0EC-3CA54A73CE4E}" type="slidenum">
              <a:rPr lang="pl-PL" smtClean="0"/>
              <a:pPr fontAlgn="base">
                <a:spcBef>
                  <a:spcPct val="0"/>
                </a:spcBef>
                <a:spcAft>
                  <a:spcPct val="0"/>
                </a:spcAft>
                <a:defRPr/>
              </a:pPr>
              <a:t>19</a:t>
            </a:fld>
            <a:endParaRPr lang="pl-P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8192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81924"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33A390-8FDE-4C9D-A8D8-307998F3414F}" type="slidenum">
              <a:rPr lang="pl-PL" smtClean="0"/>
              <a:pPr fontAlgn="base">
                <a:spcBef>
                  <a:spcPct val="0"/>
                </a:spcBef>
                <a:spcAft>
                  <a:spcPct val="0"/>
                </a:spcAft>
                <a:defRPr/>
              </a:pPr>
              <a:t>22</a:t>
            </a:fld>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3</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4</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6</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7</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8</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9</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10</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6867A5B-DF85-4ABA-B658-94A377C015D0}" type="slidenum">
              <a:rPr lang="pl-PL" smtClean="0"/>
              <a:pPr/>
              <a:t>11</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A6FD629C-B4AB-41E3-BD3B-077FB11A2704}" type="datetimeFigureOut">
              <a:rPr lang="pl-PL" smtClean="0"/>
              <a:t>2010-06-04</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5A3AF424-6E68-4E33-9CE7-039AA5622330}"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A3AF424-6E68-4E33-9CE7-039AA562233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A3AF424-6E68-4E33-9CE7-039AA562233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A3AF424-6E68-4E33-9CE7-039AA5622330}"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A3AF424-6E68-4E33-9CE7-039AA5622330}"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A3AF424-6E68-4E33-9CE7-039AA5622330}"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A3AF424-6E68-4E33-9CE7-039AA562233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A3AF424-6E68-4E33-9CE7-039AA5622330}"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A6FD629C-B4AB-41E3-BD3B-077FB11A2704}" type="datetimeFigureOut">
              <a:rPr lang="pl-PL" smtClean="0"/>
              <a:t>2010-06-04</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5A3AF424-6E68-4E33-9CE7-039AA562233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A6FD629C-B4AB-41E3-BD3B-077FB11A2704}" type="datetimeFigureOut">
              <a:rPr lang="pl-PL" smtClean="0"/>
              <a:t>2010-06-04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A3AF424-6E68-4E33-9CE7-039AA562233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A6FD629C-B4AB-41E3-BD3B-077FB11A2704}" type="datetimeFigureOut">
              <a:rPr lang="pl-PL" smtClean="0"/>
              <a:t>2010-06-04</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5A3AF424-6E68-4E33-9CE7-039AA5622330}"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FD629C-B4AB-41E3-BD3B-077FB11A2704}" type="datetimeFigureOut">
              <a:rPr lang="pl-PL" smtClean="0"/>
              <a:t>2010-06-04</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3AF424-6E68-4E33-9CE7-039AA562233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Rola państwa w procesach rozwoju gospodarczego</a:t>
            </a:r>
            <a:endParaRPr lang="pl-PL" dirty="0"/>
          </a:p>
        </p:txBody>
      </p:sp>
      <p:sp>
        <p:nvSpPr>
          <p:cNvPr id="3" name="Podtytuł 2"/>
          <p:cNvSpPr>
            <a:spLocks noGrp="1"/>
          </p:cNvSpPr>
          <p:nvPr>
            <p:ph type="subTitle" idx="1"/>
          </p:nvPr>
        </p:nvSpPr>
        <p:spPr/>
        <p:txBody>
          <a:bodyPr/>
          <a:lstStyle/>
          <a:p>
            <a:pPr marR="0"/>
            <a:r>
              <a:rPr lang="pl-PL" dirty="0" smtClean="0"/>
              <a:t>WYKŁAD 8</a:t>
            </a:r>
          </a:p>
          <a:p>
            <a:pPr marR="0"/>
            <a:r>
              <a:rPr lang="pl-PL" dirty="0" smtClean="0"/>
              <a:t>06</a:t>
            </a:r>
            <a:r>
              <a:rPr lang="pl-PL" dirty="0" smtClean="0"/>
              <a:t>.06.2010</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Państwo, które za pomocą swojego aparatu dba o:</a:t>
            </a:r>
          </a:p>
          <a:p>
            <a:r>
              <a:rPr lang="pl-PL" dirty="0" smtClean="0"/>
              <a:t>biednych;</a:t>
            </a:r>
          </a:p>
          <a:p>
            <a:r>
              <a:rPr lang="pl-PL" dirty="0" smtClean="0"/>
              <a:t>bezrobotnych;</a:t>
            </a:r>
          </a:p>
          <a:p>
            <a:r>
              <a:rPr lang="pl-PL" dirty="0" smtClean="0"/>
              <a:t>bezdomnych;</a:t>
            </a:r>
          </a:p>
          <a:p>
            <a:r>
              <a:rPr lang="pl-PL" dirty="0" smtClean="0"/>
              <a:t>chorych;</a:t>
            </a:r>
          </a:p>
          <a:p>
            <a:r>
              <a:rPr lang="pl-PL" dirty="0" smtClean="0"/>
              <a:t>rodziny wielodzietne</a:t>
            </a:r>
          </a:p>
          <a:p>
            <a:r>
              <a:rPr lang="pl-PL" smtClean="0"/>
              <a:t>oraz wszystkich </a:t>
            </a:r>
            <a:r>
              <a:rPr lang="pl-PL" dirty="0" smtClean="0"/>
              <a:t>potrzebujących…</a:t>
            </a:r>
            <a:endParaRPr lang="pl-PL" dirty="0"/>
          </a:p>
        </p:txBody>
      </p:sp>
      <p:sp>
        <p:nvSpPr>
          <p:cNvPr id="3" name="Tytuł 2"/>
          <p:cNvSpPr>
            <a:spLocks noGrp="1"/>
          </p:cNvSpPr>
          <p:nvPr>
            <p:ph type="title"/>
          </p:nvPr>
        </p:nvSpPr>
        <p:spPr/>
        <p:txBody>
          <a:bodyPr/>
          <a:lstStyle/>
          <a:p>
            <a:r>
              <a:rPr lang="pl-PL" dirty="0" smtClean="0"/>
              <a:t>3. (…) i Państwo dobrobytu</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Konieczność stworzenia ładu instytucjonalno-prawnego.</a:t>
            </a:r>
          </a:p>
          <a:p>
            <a:r>
              <a:rPr lang="pl-PL" dirty="0" smtClean="0"/>
              <a:t>Niedoskonałość rynku i konkurencji.</a:t>
            </a:r>
          </a:p>
          <a:p>
            <a:r>
              <a:rPr lang="pl-PL" dirty="0" smtClean="0"/>
              <a:t>Występowanie negatywnych efektów zewnętrznych (skutki uboczne działalności podmiotów).</a:t>
            </a:r>
          </a:p>
          <a:p>
            <a:r>
              <a:rPr lang="pl-PL" dirty="0" smtClean="0"/>
              <a:t>Istnienie ważnych społecznie sfer działalności, którymi nie jest zainteresowany sektor prywatny.</a:t>
            </a:r>
          </a:p>
          <a:p>
            <a:r>
              <a:rPr lang="pl-PL" dirty="0" smtClean="0"/>
              <a:t>Produkcja dóbr szczególnie niekorzystnych lub korzystnych społecznie.</a:t>
            </a:r>
          </a:p>
          <a:p>
            <a:r>
              <a:rPr lang="pl-PL" dirty="0" smtClean="0"/>
              <a:t>Występowanie dużych wahań koniunkturalnych.</a:t>
            </a:r>
          </a:p>
          <a:p>
            <a:r>
              <a:rPr lang="pl-PL" dirty="0" smtClean="0"/>
              <a:t>Istnienie zjawisk starości, niedołężności, upośledzenia i chorób.</a:t>
            </a:r>
          </a:p>
          <a:p>
            <a:r>
              <a:rPr lang="pl-PL" dirty="0" smtClean="0"/>
              <a:t>Zbyt duże , nie akceptowane społecznie różnice dochodowe i majątkowe.</a:t>
            </a:r>
            <a:endParaRPr lang="pl-PL" dirty="0"/>
          </a:p>
        </p:txBody>
      </p:sp>
      <p:sp>
        <p:nvSpPr>
          <p:cNvPr id="3" name="Tytuł 2"/>
          <p:cNvSpPr>
            <a:spLocks noGrp="1"/>
          </p:cNvSpPr>
          <p:nvPr>
            <p:ph type="title"/>
          </p:nvPr>
        </p:nvSpPr>
        <p:spPr/>
        <p:txBody>
          <a:bodyPr>
            <a:normAutofit fontScale="90000"/>
          </a:bodyPr>
          <a:lstStyle/>
          <a:p>
            <a:r>
              <a:rPr lang="pl-PL" dirty="0" smtClean="0"/>
              <a:t>4. Argumenty ZA ingerencją państwa w gospodarkę</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dirty="0" smtClean="0"/>
              <a:t>Nieumiejętne ingerencje zakłócające równowagę rynkową.</a:t>
            </a:r>
          </a:p>
          <a:p>
            <a:r>
              <a:rPr lang="pl-PL" dirty="0" smtClean="0"/>
              <a:t>Zniekształcenie informacji płynących z rynku.</a:t>
            </a:r>
          </a:p>
          <a:p>
            <a:r>
              <a:rPr lang="pl-PL" dirty="0" smtClean="0"/>
              <a:t>Zmniejszenie elastyczności systemu gospodarczego.</a:t>
            </a:r>
          </a:p>
          <a:p>
            <a:r>
              <a:rPr lang="pl-PL" dirty="0" smtClean="0"/>
              <a:t>Koszty interwencjonizmu.</a:t>
            </a:r>
          </a:p>
          <a:p>
            <a:r>
              <a:rPr lang="pl-PL" dirty="0" smtClean="0"/>
              <a:t>Niewielka skuteczność wielu działań.</a:t>
            </a:r>
          </a:p>
          <a:p>
            <a:r>
              <a:rPr lang="pl-PL" dirty="0" smtClean="0"/>
              <a:t>Osłabienie bodźców rynkowych.</a:t>
            </a:r>
          </a:p>
          <a:p>
            <a:r>
              <a:rPr lang="pl-PL" dirty="0" smtClean="0"/>
              <a:t>Subiektywizm podejmowanych decyzji (urzędnicy działają w interesie</a:t>
            </a:r>
          </a:p>
          <a:p>
            <a:r>
              <a:rPr lang="pl-PL" dirty="0" smtClean="0"/>
              <a:t>własnym a nie obywateli).</a:t>
            </a:r>
          </a:p>
          <a:p>
            <a:r>
              <a:rPr lang="pl-PL" dirty="0" smtClean="0"/>
              <a:t>Ograniczenie wolności jednostki.</a:t>
            </a:r>
          </a:p>
          <a:p>
            <a:r>
              <a:rPr lang="pl-PL" dirty="0" smtClean="0"/>
              <a:t>Hamowanie oddolnej inicjatywy.</a:t>
            </a:r>
            <a:endParaRPr lang="pl-PL" dirty="0"/>
          </a:p>
        </p:txBody>
      </p:sp>
      <p:sp>
        <p:nvSpPr>
          <p:cNvPr id="3" name="Tytuł 2"/>
          <p:cNvSpPr>
            <a:spLocks noGrp="1"/>
          </p:cNvSpPr>
          <p:nvPr>
            <p:ph type="title"/>
          </p:nvPr>
        </p:nvSpPr>
        <p:spPr/>
        <p:txBody>
          <a:bodyPr/>
          <a:lstStyle/>
          <a:p>
            <a:r>
              <a:rPr lang="pl-PL" dirty="0" smtClean="0"/>
              <a:t>4. (…) i PRZECIW…</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ekonomiczne;</a:t>
            </a:r>
          </a:p>
          <a:p>
            <a:pPr lvl="1"/>
            <a:r>
              <a:rPr lang="pl-PL" dirty="0" smtClean="0"/>
              <a:t>alokacyjna;</a:t>
            </a:r>
          </a:p>
          <a:p>
            <a:pPr lvl="1"/>
            <a:r>
              <a:rPr lang="pl-PL" dirty="0" smtClean="0"/>
              <a:t>stabilizacyjna;</a:t>
            </a:r>
          </a:p>
          <a:p>
            <a:pPr lvl="1"/>
            <a:r>
              <a:rPr lang="pl-PL" dirty="0" smtClean="0"/>
              <a:t>redystrybucyjna;</a:t>
            </a:r>
          </a:p>
          <a:p>
            <a:r>
              <a:rPr lang="pl-PL" dirty="0" smtClean="0"/>
              <a:t>społeczne;</a:t>
            </a:r>
          </a:p>
          <a:p>
            <a:r>
              <a:rPr lang="pl-PL" dirty="0" smtClean="0"/>
              <a:t>polityczne.</a:t>
            </a:r>
            <a:endParaRPr lang="pl-PL" dirty="0"/>
          </a:p>
        </p:txBody>
      </p:sp>
      <p:sp>
        <p:nvSpPr>
          <p:cNvPr id="3" name="Tytuł 2"/>
          <p:cNvSpPr>
            <a:spLocks noGrp="1"/>
          </p:cNvSpPr>
          <p:nvPr>
            <p:ph type="title"/>
          </p:nvPr>
        </p:nvSpPr>
        <p:spPr/>
        <p:txBody>
          <a:bodyPr/>
          <a:lstStyle/>
          <a:p>
            <a:r>
              <a:rPr lang="pl-PL" dirty="0" smtClean="0"/>
              <a:t>5. Funkcje państwa</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Efektywność systemu społeczno-gospodarczego może być oceniana przy użyciu wskaźników pokazujących stopę życiową ludności (poziom zaspokojenia potrzeb);</a:t>
            </a:r>
          </a:p>
          <a:p>
            <a:r>
              <a:rPr lang="pl-PL" dirty="0" smtClean="0"/>
              <a:t>Wzrost gospodarczy (i rozwój) to główne cele funkcjonowania systemu społeczno-gospodarczego – w państwach rozwijających się niekiedy nie są one realizowane;</a:t>
            </a:r>
          </a:p>
          <a:p>
            <a:r>
              <a:rPr lang="pl-PL" dirty="0" smtClean="0"/>
              <a:t>Jeden z głównych problemów wielu państw: brak stabilności</a:t>
            </a:r>
          </a:p>
          <a:p>
            <a:pPr lvl="1"/>
            <a:r>
              <a:rPr lang="pl-PL" dirty="0" smtClean="0"/>
              <a:t>Wewnętrznej (eliminacja wahań koniunktury, inflacji, bezrobocia, zapewnienie bezpieczeństwa);</a:t>
            </a:r>
          </a:p>
          <a:p>
            <a:pPr lvl="1"/>
            <a:r>
              <a:rPr lang="pl-PL" dirty="0" smtClean="0"/>
              <a:t>Zewnętrznej (sprostanie zobowiązaniom międzynarodowym, wzrost konkurencyjności gospodarki w handlu międzynarodowym)</a:t>
            </a:r>
          </a:p>
        </p:txBody>
      </p:sp>
      <p:sp>
        <p:nvSpPr>
          <p:cNvPr id="3" name="Tytuł 2"/>
          <p:cNvSpPr>
            <a:spLocks noGrp="1"/>
          </p:cNvSpPr>
          <p:nvPr>
            <p:ph type="title"/>
          </p:nvPr>
        </p:nvSpPr>
        <p:spPr/>
        <p:txBody>
          <a:bodyPr>
            <a:normAutofit fontScale="90000"/>
          </a:bodyPr>
          <a:lstStyle/>
          <a:p>
            <a:r>
              <a:rPr lang="pl-PL" dirty="0" smtClean="0"/>
              <a:t>6. Problemy instytucjonalne w państwach rozwijających się </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85860"/>
            <a:ext cx="8229600" cy="5286412"/>
          </a:xfrm>
        </p:spPr>
        <p:txBody>
          <a:bodyPr>
            <a:normAutofit fontScale="70000" lnSpcReduction="20000"/>
          </a:bodyPr>
          <a:lstStyle/>
          <a:p>
            <a:r>
              <a:rPr lang="pl-PL" dirty="0" smtClean="0"/>
              <a:t>Zagadnienie analizowane w ramach m.in. nowej ekonomii instytucjonalnej (NIE), główny badacz D.C. North;</a:t>
            </a:r>
          </a:p>
          <a:p>
            <a:r>
              <a:rPr lang="pl-PL" dirty="0" smtClean="0"/>
              <a:t>Krytyka paradygmatu neoliberalnego (consensus waszyngtoński);</a:t>
            </a:r>
          </a:p>
          <a:p>
            <a:r>
              <a:rPr lang="pl-PL" dirty="0" smtClean="0"/>
              <a:t>Poszukiwanie czynników rozwoju również na poziomie instytucji instytucjonalnej (prawa własności, uwarunkowania kulturowe itd.);</a:t>
            </a:r>
          </a:p>
          <a:p>
            <a:r>
              <a:rPr lang="pl-PL" dirty="0" smtClean="0"/>
              <a:t>Podział na instytucje formalne (reguły polityczne i prawne, ekonomiczne) i nieformalne (szeroko rozumiane dziedzictwo kulturowe);</a:t>
            </a:r>
          </a:p>
          <a:p>
            <a:r>
              <a:rPr lang="pl-PL" dirty="0" smtClean="0"/>
              <a:t>Rozwój gospodarczy obejmuje wzrost gospodarczy i zmianę instytucjonalną (jakościową);</a:t>
            </a:r>
          </a:p>
          <a:p>
            <a:r>
              <a:rPr lang="pl-PL" dirty="0" smtClean="0"/>
              <a:t>Większość instytucji w państwach rozwijających się jest nieefektywna i służy przede wszystkim grupom sprawującym władzę</a:t>
            </a:r>
          </a:p>
          <a:p>
            <a:r>
              <a:rPr lang="pl-PL" dirty="0" smtClean="0"/>
              <a:t>Ważne dla rozwoju: inwestycje w kapitał ludzki;</a:t>
            </a:r>
          </a:p>
          <a:p>
            <a:r>
              <a:rPr lang="pl-PL" dirty="0" smtClean="0"/>
              <a:t>Efektywny system praw własności jest kluczowy dla rozwoju gospodarczego, ale niestety szwankuje w wielu państwach rozwijających się; </a:t>
            </a:r>
          </a:p>
          <a:p>
            <a:r>
              <a:rPr lang="pl-PL" dirty="0" smtClean="0"/>
              <a:t>G. Myrdal: „soft state” …</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Instytucje w państwach rozwijających się </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609600" indent="-609600" eaLnBrk="1" fontAlgn="auto" hangingPunct="1">
              <a:spcAft>
                <a:spcPts val="0"/>
              </a:spcAft>
              <a:buFont typeface="Wingdings 3"/>
              <a:buChar char=""/>
              <a:defRPr/>
            </a:pPr>
            <a:r>
              <a:rPr lang="pl-PL" sz="3200" dirty="0" smtClean="0"/>
              <a:t>Czynniki o charakterze ekonomicznym:</a:t>
            </a:r>
          </a:p>
          <a:p>
            <a:pPr marL="621792" lvl="1" eaLnBrk="1" fontAlgn="auto" hangingPunct="1">
              <a:spcBef>
                <a:spcPts val="324"/>
              </a:spcBef>
              <a:spcAft>
                <a:spcPts val="0"/>
              </a:spcAft>
              <a:buFont typeface="Verdana"/>
              <a:buChar char="◦"/>
              <a:defRPr/>
            </a:pPr>
            <a:r>
              <a:rPr lang="pl-PL" sz="2800" dirty="0" smtClean="0"/>
              <a:t>Wielkość i efektywność zasobów ludzkich</a:t>
            </a:r>
          </a:p>
          <a:p>
            <a:pPr marL="621792" lvl="1" eaLnBrk="1" fontAlgn="auto" hangingPunct="1">
              <a:spcBef>
                <a:spcPts val="324"/>
              </a:spcBef>
              <a:spcAft>
                <a:spcPts val="0"/>
              </a:spcAft>
              <a:buFont typeface="Verdana"/>
              <a:buChar char="◦"/>
              <a:defRPr/>
            </a:pPr>
            <a:r>
              <a:rPr lang="pl-PL" sz="2800" dirty="0" smtClean="0"/>
              <a:t>Rozmiary kapitału</a:t>
            </a:r>
          </a:p>
          <a:p>
            <a:pPr marL="621792" lvl="1" eaLnBrk="1" fontAlgn="auto" hangingPunct="1">
              <a:spcBef>
                <a:spcPts val="324"/>
              </a:spcBef>
              <a:spcAft>
                <a:spcPts val="0"/>
              </a:spcAft>
              <a:buFont typeface="Verdana"/>
              <a:buChar char="◦"/>
              <a:defRPr/>
            </a:pPr>
            <a:r>
              <a:rPr lang="pl-PL" sz="2800" dirty="0" smtClean="0"/>
              <a:t>Zasoby bogactw naturalnych</a:t>
            </a:r>
          </a:p>
          <a:p>
            <a:pPr marL="621792" lvl="1" eaLnBrk="1" fontAlgn="auto" hangingPunct="1">
              <a:spcBef>
                <a:spcPts val="324"/>
              </a:spcBef>
              <a:spcAft>
                <a:spcPts val="0"/>
              </a:spcAft>
              <a:buFont typeface="Verdana"/>
              <a:buChar char="◦"/>
              <a:defRPr/>
            </a:pPr>
            <a:r>
              <a:rPr lang="pl-PL" sz="2800" dirty="0" smtClean="0"/>
              <a:t>Poziom infrastruktury</a:t>
            </a:r>
          </a:p>
          <a:p>
            <a:pPr marL="609600" indent="-609600" eaLnBrk="1" fontAlgn="auto" hangingPunct="1">
              <a:spcAft>
                <a:spcPts val="0"/>
              </a:spcAft>
              <a:buFont typeface="Wingdings 3"/>
              <a:buChar char=""/>
              <a:defRPr/>
            </a:pPr>
            <a:r>
              <a:rPr lang="pl-PL" sz="3200" dirty="0" smtClean="0"/>
              <a:t>Czynniki o charakterze techniczno – organizacyjnym:</a:t>
            </a:r>
          </a:p>
          <a:p>
            <a:pPr marL="621792" lvl="1" eaLnBrk="1" fontAlgn="auto" hangingPunct="1">
              <a:spcBef>
                <a:spcPts val="324"/>
              </a:spcBef>
              <a:spcAft>
                <a:spcPts val="0"/>
              </a:spcAft>
              <a:buFont typeface="Verdana"/>
              <a:buChar char="◦"/>
              <a:defRPr/>
            </a:pPr>
            <a:r>
              <a:rPr lang="pl-PL" sz="2800" dirty="0" smtClean="0"/>
              <a:t>Postęp naukowo –techniczny</a:t>
            </a:r>
          </a:p>
          <a:p>
            <a:pPr marL="621792" lvl="1" eaLnBrk="1" fontAlgn="auto" hangingPunct="1">
              <a:spcBef>
                <a:spcPts val="324"/>
              </a:spcBef>
              <a:spcAft>
                <a:spcPts val="0"/>
              </a:spcAft>
              <a:buFont typeface="Verdana"/>
              <a:buChar char="◦"/>
              <a:defRPr/>
            </a:pPr>
            <a:r>
              <a:rPr lang="pl-PL" sz="2800" dirty="0" smtClean="0"/>
              <a:t>Postęp w dziedzinie organizacji pracy i produkcji</a:t>
            </a:r>
          </a:p>
          <a:p>
            <a:pPr marL="621792" lvl="1" eaLnBrk="1" fontAlgn="auto" hangingPunct="1">
              <a:spcBef>
                <a:spcPts val="324"/>
              </a:spcBef>
              <a:spcAft>
                <a:spcPts val="0"/>
              </a:spcAft>
              <a:buFont typeface="Verdana"/>
              <a:buChar char="◦"/>
              <a:defRPr/>
            </a:pPr>
            <a:r>
              <a:rPr lang="pl-PL" sz="2800" dirty="0" smtClean="0"/>
              <a:t>Postęp w dziedzinie rozwoju technologii</a:t>
            </a:r>
          </a:p>
          <a:p>
            <a:pPr marL="609600" indent="-609600" eaLnBrk="1" fontAlgn="auto" hangingPunct="1">
              <a:spcAft>
                <a:spcPts val="0"/>
              </a:spcAft>
              <a:buFont typeface="Wingdings 3"/>
              <a:buChar char=""/>
              <a:defRPr/>
            </a:pPr>
            <a:r>
              <a:rPr lang="pl-PL" sz="3200" dirty="0" smtClean="0"/>
              <a:t>Czynniki o charakterze społecznym:</a:t>
            </a:r>
          </a:p>
          <a:p>
            <a:pPr marL="621792" lvl="1" eaLnBrk="1" fontAlgn="auto" hangingPunct="1">
              <a:spcBef>
                <a:spcPts val="324"/>
              </a:spcBef>
              <a:spcAft>
                <a:spcPts val="0"/>
              </a:spcAft>
              <a:buFont typeface="Verdana"/>
              <a:buChar char="◦"/>
              <a:defRPr/>
            </a:pPr>
            <a:r>
              <a:rPr lang="pl-PL" sz="2400" dirty="0" smtClean="0"/>
              <a:t>Poziom oświaty i kultury</a:t>
            </a:r>
          </a:p>
          <a:p>
            <a:pPr marL="621792" lvl="1" eaLnBrk="1" fontAlgn="auto" hangingPunct="1">
              <a:spcBef>
                <a:spcPts val="324"/>
              </a:spcBef>
              <a:spcAft>
                <a:spcPts val="0"/>
              </a:spcAft>
              <a:buFont typeface="Verdana"/>
              <a:buChar char="◦"/>
              <a:defRPr/>
            </a:pPr>
            <a:r>
              <a:rPr lang="pl-PL" sz="2400" dirty="0" smtClean="0"/>
              <a:t>Ochrona zdrowia i opieka społeczna</a:t>
            </a:r>
          </a:p>
          <a:p>
            <a:pPr marL="621792" lvl="1" eaLnBrk="1" fontAlgn="auto" hangingPunct="1">
              <a:spcBef>
                <a:spcPts val="324"/>
              </a:spcBef>
              <a:spcAft>
                <a:spcPts val="0"/>
              </a:spcAft>
              <a:buFont typeface="Verdana"/>
              <a:buChar char="◦"/>
              <a:defRPr/>
            </a:pPr>
            <a:r>
              <a:rPr lang="pl-PL" sz="2400" dirty="0" smtClean="0"/>
              <a:t>Zabezpieczenia społeczne</a:t>
            </a:r>
          </a:p>
          <a:p>
            <a:pPr marL="621792" lvl="1" eaLnBrk="1" fontAlgn="auto" hangingPunct="1">
              <a:spcBef>
                <a:spcPts val="324"/>
              </a:spcBef>
              <a:spcAft>
                <a:spcPts val="0"/>
              </a:spcAft>
              <a:buFont typeface="Verdana"/>
              <a:buChar char="◦"/>
              <a:defRPr/>
            </a:pPr>
            <a:r>
              <a:rPr lang="pl-PL" sz="2400" dirty="0" smtClean="0"/>
              <a:t>Zasady podziału dochodu narodowego</a:t>
            </a:r>
          </a:p>
          <a:p>
            <a:pPr marL="609600" indent="-609600" eaLnBrk="1" fontAlgn="auto" hangingPunct="1">
              <a:spcAft>
                <a:spcPts val="0"/>
              </a:spcAft>
              <a:buFont typeface="Wingdings 3"/>
              <a:buChar char=""/>
              <a:defRPr/>
            </a:pPr>
            <a:endParaRPr lang="pl-PL" sz="3200" dirty="0" smtClean="0"/>
          </a:p>
          <a:p>
            <a:pPr marL="609600" indent="-609600" eaLnBrk="1" fontAlgn="auto" hangingPunct="1">
              <a:spcAft>
                <a:spcPts val="0"/>
              </a:spcAft>
              <a:buFont typeface="Wingdings 3"/>
              <a:buChar char=""/>
              <a:defRPr/>
            </a:pPr>
            <a:endParaRPr lang="pl-PL" sz="3200" dirty="0" smtClean="0"/>
          </a:p>
          <a:p>
            <a:pPr marL="365760" indent="-256032" eaLnBrk="1" fontAlgn="auto" hangingPunct="1">
              <a:spcAft>
                <a:spcPts val="0"/>
              </a:spcAft>
              <a:buFont typeface="Wingdings 3"/>
              <a:buNone/>
              <a:defRPr/>
            </a:pP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Czynniki </a:t>
            </a:r>
            <a:r>
              <a:rPr lang="pl-PL" dirty="0" smtClean="0"/>
              <a:t>wzrostu i rozwoju</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323850" y="765175"/>
            <a:ext cx="8507413" cy="5761038"/>
          </a:xfrm>
        </p:spPr>
        <p:txBody>
          <a:bodyPr>
            <a:normAutofit lnSpcReduction="10000"/>
          </a:bodyPr>
          <a:lstStyle/>
          <a:p>
            <a:pPr marL="365760" indent="-256032" algn="just" eaLnBrk="1" fontAlgn="auto" hangingPunct="1">
              <a:lnSpc>
                <a:spcPct val="80000"/>
              </a:lnSpc>
              <a:spcAft>
                <a:spcPts val="0"/>
              </a:spcAft>
              <a:buFont typeface="Wingdings 3"/>
              <a:buChar char=""/>
              <a:defRPr/>
            </a:pPr>
            <a:r>
              <a:rPr lang="pl-PL" sz="2000" dirty="0"/>
              <a:t>odpowiednia ilość i jakość pracy. Siła robocza powinna mieć odpowiednie właściwości, aby mogła okazać się użyteczna we wdrażaniu nowych technologii. Najważniejsze z nich to: wykształcenie, umiejętności zawodowe, nawyki produkcyjne i motywacje do systematycznej pracy, jej doskonalenia i angażowania tych umiejętności do pomnażania produkcji;</a:t>
            </a:r>
          </a:p>
          <a:p>
            <a:pPr marL="365760" indent="-256032" algn="just" eaLnBrk="1" fontAlgn="auto" hangingPunct="1">
              <a:lnSpc>
                <a:spcPct val="80000"/>
              </a:lnSpc>
              <a:spcAft>
                <a:spcPts val="0"/>
              </a:spcAft>
              <a:buFont typeface="Wingdings 3"/>
              <a:buChar char=""/>
              <a:defRPr/>
            </a:pPr>
            <a:r>
              <a:rPr lang="pl-PL" sz="2000" dirty="0"/>
              <a:t>odpowiednia ilość i jakość kapitału w postaci maszyn, wyposażenia i surowców. Podaż kapitału zależy od udziału oszczędności w PKB. Im w danym kraju jest niższy PKB per capita, tym bardziej odczuwa się niedostatek kapitałów;</a:t>
            </a:r>
          </a:p>
          <a:p>
            <a:pPr marL="365760" indent="-256032" algn="just" eaLnBrk="1" fontAlgn="auto" hangingPunct="1">
              <a:lnSpc>
                <a:spcPct val="80000"/>
              </a:lnSpc>
              <a:spcAft>
                <a:spcPts val="0"/>
              </a:spcAft>
              <a:buFont typeface="Wingdings 3"/>
              <a:buChar char=""/>
              <a:defRPr/>
            </a:pPr>
            <a:r>
              <a:rPr lang="pl-PL" sz="2000" dirty="0"/>
              <a:t>odpowiednia ilość i jakość zasobów naturalnych. We współczesnym świecie czynnik ten jest istotny, lecz nie decydujący. Japonia, która posiada niewielkie zasoby naturalne, osiągnęła wysoki poziom rozwoju i najwyższe wskaźniki wzrostu dzięki jakości posiadanej siły roboczej i niezwykle dużym skłonnościom do oszczędzania;</a:t>
            </a:r>
          </a:p>
          <a:p>
            <a:pPr marL="365760" indent="-256032" algn="just" eaLnBrk="1" fontAlgn="auto" hangingPunct="1">
              <a:lnSpc>
                <a:spcPct val="80000"/>
              </a:lnSpc>
              <a:spcAft>
                <a:spcPts val="0"/>
              </a:spcAft>
              <a:buFont typeface="Wingdings 3"/>
              <a:buChar char=""/>
              <a:defRPr/>
            </a:pPr>
            <a:r>
              <a:rPr lang="pl-PL" sz="2000" dirty="0"/>
              <a:t>wysoki poziom techniki i technologii. Technologia to wiedza o tym, jak przekształcać zasoby w dobra i usługi. O jej poziomie decyduje rozwój nauki. Badania naukowe tworzą podstawy podnoszenia poziomu techniki i technologii;</a:t>
            </a:r>
          </a:p>
          <a:p>
            <a:pPr marL="365760" indent="-256032" algn="just" eaLnBrk="1" fontAlgn="auto" hangingPunct="1">
              <a:lnSpc>
                <a:spcPct val="80000"/>
              </a:lnSpc>
              <a:spcAft>
                <a:spcPts val="0"/>
              </a:spcAft>
              <a:buFont typeface="Wingdings 3"/>
              <a:buChar char=""/>
              <a:defRPr/>
            </a:pPr>
            <a:r>
              <a:rPr lang="pl-PL" sz="2000" dirty="0"/>
              <a:t>sprzyjające czynniki </a:t>
            </a:r>
            <a:r>
              <a:rPr lang="pl-PL" sz="2000" dirty="0" err="1"/>
              <a:t>socjokulturowe</a:t>
            </a:r>
            <a:r>
              <a:rPr lang="pl-PL" sz="2000" dirty="0"/>
              <a:t> kształtujące etos pracy, wpływające na sumienność, skłonność do rywalizacji i podejmowanie wyzwań, jakie tworzy środowisko, </a:t>
            </a:r>
            <a:r>
              <a:rPr lang="pl-PL" sz="2000" dirty="0" err="1"/>
              <a:t>samoodpowiedzialność</a:t>
            </a:r>
            <a:r>
              <a:rPr lang="pl-PL" sz="2000" dirty="0"/>
              <a:t> za własną pomyślność.</a:t>
            </a:r>
          </a:p>
        </p:txBody>
      </p:sp>
      <p:sp>
        <p:nvSpPr>
          <p:cNvPr id="59394" name="Rectangle 2"/>
          <p:cNvSpPr>
            <a:spLocks noGrp="1" noChangeArrowheads="1"/>
          </p:cNvSpPr>
          <p:nvPr>
            <p:ph type="title"/>
          </p:nvPr>
        </p:nvSpPr>
        <p:spPr>
          <a:xfrm>
            <a:off x="179388" y="115888"/>
            <a:ext cx="8964612" cy="633412"/>
          </a:xfrm>
        </p:spPr>
        <p:txBody>
          <a:bodyPr>
            <a:normAutofit fontScale="90000"/>
          </a:bodyPr>
          <a:lstStyle/>
          <a:p>
            <a:pPr eaLnBrk="1" fontAlgn="auto" hangingPunct="1">
              <a:spcAft>
                <a:spcPts val="0"/>
              </a:spcAft>
              <a:defRPr/>
            </a:pPr>
            <a:r>
              <a:rPr lang="pl-PL" sz="4000" dirty="0" smtClean="0"/>
              <a:t>Warunki </a:t>
            </a:r>
            <a:r>
              <a:rPr lang="pl-PL" sz="4000" dirty="0"/>
              <a:t>wstępne wzrostu i rozwoju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0000" lnSpcReduction="20000"/>
          </a:bodyPr>
          <a:lstStyle/>
          <a:p>
            <a:pPr marL="0" indent="0" algn="just" eaLnBrk="1" fontAlgn="auto" hangingPunct="1">
              <a:lnSpc>
                <a:spcPct val="120000"/>
              </a:lnSpc>
              <a:spcBef>
                <a:spcPct val="70000"/>
              </a:spcBef>
              <a:spcAft>
                <a:spcPts val="0"/>
              </a:spcAft>
              <a:buFont typeface="Wingdings 3"/>
              <a:buChar char=""/>
              <a:defRPr/>
            </a:pPr>
            <a:r>
              <a:rPr lang="pl-PL" sz="2400" b="1" dirty="0" smtClean="0"/>
              <a:t> ekstensywny</a:t>
            </a:r>
            <a:r>
              <a:rPr lang="pl-PL" sz="2400" dirty="0" smtClean="0"/>
              <a:t> wzrost gospodarczy, osiągany przez zwiększanie zasobów, np. </a:t>
            </a:r>
            <a:r>
              <a:rPr lang="pl-PL" sz="2400" dirty="0" smtClean="0"/>
              <a:t>wzięcie pod uprawę nowych areałów ziemi - typ wzrostu, którego podstawą są rosnące nakłady i stosunkowo wolne zmiany w wydajności czynników </a:t>
            </a:r>
            <a:r>
              <a:rPr lang="pl-PL" sz="2400" dirty="0" smtClean="0"/>
              <a:t>produkcji;</a:t>
            </a:r>
          </a:p>
          <a:p>
            <a:pPr marL="0" indent="0" algn="just" eaLnBrk="1" fontAlgn="auto" hangingPunct="1">
              <a:lnSpc>
                <a:spcPct val="120000"/>
              </a:lnSpc>
              <a:spcBef>
                <a:spcPct val="70000"/>
              </a:spcBef>
              <a:spcAft>
                <a:spcPts val="0"/>
              </a:spcAft>
              <a:buFont typeface="Wingdings 3"/>
              <a:buChar char=""/>
              <a:defRPr/>
            </a:pPr>
            <a:r>
              <a:rPr lang="pl-PL" sz="2400" b="1" dirty="0" smtClean="0"/>
              <a:t> </a:t>
            </a:r>
            <a:r>
              <a:rPr lang="pl-PL" sz="2400" b="1" dirty="0" smtClean="0"/>
              <a:t>intensywny</a:t>
            </a:r>
            <a:r>
              <a:rPr lang="pl-PL" sz="2400" dirty="0" smtClean="0"/>
              <a:t> wzrost gospodarczy, osiągany przez zwiększenie efektywności wykorzystania zasobów, np. </a:t>
            </a:r>
            <a:r>
              <a:rPr lang="pl-PL" sz="2400" dirty="0" smtClean="0"/>
              <a:t>przez zwiększenie wydajności z hektara gruntów ornych. </a:t>
            </a:r>
            <a:r>
              <a:rPr lang="pl-PL" sz="2400" dirty="0" smtClean="0"/>
              <a:t>(zwiększająca się wydajność pracy, malejące wskaźniki materiałochłonności, energochłonności, </a:t>
            </a:r>
            <a:r>
              <a:rPr lang="pl-PL" sz="2400" dirty="0" smtClean="0"/>
              <a:t>kapitałochłonności);</a:t>
            </a:r>
          </a:p>
          <a:p>
            <a:pPr marL="0" indent="0" algn="just" eaLnBrk="1" fontAlgn="auto" hangingPunct="1">
              <a:lnSpc>
                <a:spcPct val="120000"/>
              </a:lnSpc>
              <a:spcBef>
                <a:spcPct val="70000"/>
              </a:spcBef>
              <a:spcAft>
                <a:spcPts val="0"/>
              </a:spcAft>
              <a:buFont typeface="Wingdings 3"/>
              <a:buChar char=""/>
              <a:defRPr/>
            </a:pPr>
            <a:r>
              <a:rPr lang="pl-PL" sz="2400" dirty="0" smtClean="0"/>
              <a:t> </a:t>
            </a:r>
            <a:r>
              <a:rPr lang="pl-PL" sz="2400" dirty="0" smtClean="0"/>
              <a:t>Strategie wzrostu i rozwoju to w pewnym sensie odpowiedź na pytanie, jak przerwać błędne koło ubóstwa, najczęściej pojawia się 5 następujących strategii:</a:t>
            </a:r>
          </a:p>
          <a:p>
            <a:pPr marL="256032" lvl="1" indent="0" algn="just">
              <a:lnSpc>
                <a:spcPct val="120000"/>
              </a:lnSpc>
              <a:spcBef>
                <a:spcPct val="70000"/>
              </a:spcBef>
              <a:buFont typeface="Wingdings 3"/>
              <a:buChar char=""/>
              <a:defRPr/>
            </a:pPr>
            <a:r>
              <a:rPr lang="pl-PL" sz="2000" dirty="0" smtClean="0"/>
              <a:t>Liberalna</a:t>
            </a:r>
          </a:p>
          <a:p>
            <a:pPr marL="256032" lvl="1" indent="0" algn="just">
              <a:lnSpc>
                <a:spcPct val="120000"/>
              </a:lnSpc>
              <a:spcBef>
                <a:spcPct val="70000"/>
              </a:spcBef>
              <a:buFont typeface="Wingdings 3"/>
              <a:buChar char=""/>
              <a:defRPr/>
            </a:pPr>
            <a:r>
              <a:rPr lang="pl-PL" sz="2000" dirty="0" smtClean="0"/>
              <a:t>Gospodarki otwartej</a:t>
            </a:r>
          </a:p>
          <a:p>
            <a:pPr marL="256032" lvl="1" indent="0" algn="just">
              <a:lnSpc>
                <a:spcPct val="120000"/>
              </a:lnSpc>
              <a:spcBef>
                <a:spcPct val="70000"/>
              </a:spcBef>
              <a:buFont typeface="Wingdings 3"/>
              <a:buChar char=""/>
              <a:defRPr/>
            </a:pPr>
            <a:r>
              <a:rPr lang="pl-PL" sz="2000" dirty="0" smtClean="0"/>
              <a:t>Rozwoju rolniczego</a:t>
            </a:r>
          </a:p>
          <a:p>
            <a:pPr marL="256032" lvl="1" indent="0" algn="just">
              <a:lnSpc>
                <a:spcPct val="120000"/>
              </a:lnSpc>
              <a:spcBef>
                <a:spcPct val="70000"/>
              </a:spcBef>
              <a:buFont typeface="Wingdings 3"/>
              <a:buChar char=""/>
              <a:defRPr/>
            </a:pPr>
            <a:r>
              <a:rPr lang="pl-PL" sz="2000" dirty="0" smtClean="0"/>
              <a:t>Industrializacji</a:t>
            </a:r>
          </a:p>
          <a:p>
            <a:pPr marL="256032" lvl="1" indent="0" algn="just">
              <a:lnSpc>
                <a:spcPct val="120000"/>
              </a:lnSpc>
              <a:spcBef>
                <a:spcPct val="70000"/>
              </a:spcBef>
              <a:buFont typeface="Wingdings 3"/>
              <a:buChar char=""/>
              <a:defRPr/>
            </a:pPr>
            <a:r>
              <a:rPr lang="pl-PL" sz="2000" dirty="0" smtClean="0"/>
              <a:t>redystrybucyjna</a:t>
            </a:r>
          </a:p>
          <a:p>
            <a:pPr marL="0" indent="0" algn="just" eaLnBrk="1" fontAlgn="auto" hangingPunct="1">
              <a:spcBef>
                <a:spcPct val="70000"/>
              </a:spcBef>
              <a:spcAft>
                <a:spcPts val="0"/>
              </a:spcAft>
              <a:buFont typeface="Wingdings 3"/>
              <a:buChar char=""/>
              <a:defRPr/>
            </a:pPr>
            <a:endParaRPr lang="pl-PL" sz="2400" dirty="0" smtClean="0"/>
          </a:p>
          <a:p>
            <a:pPr marL="365760" indent="-256032" eaLnBrk="1" fontAlgn="auto" hangingPunct="1">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7. </a:t>
            </a:r>
            <a:r>
              <a:rPr lang="pl-PL" dirty="0" smtClean="0"/>
              <a:t>Strategie wzrostu i rozwoju gospodarczego</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ymbol zastępczy zawartości 1"/>
          <p:cNvSpPr>
            <a:spLocks noGrp="1"/>
          </p:cNvSpPr>
          <p:nvPr>
            <p:ph idx="1"/>
          </p:nvPr>
        </p:nvSpPr>
        <p:spPr>
          <a:xfrm>
            <a:off x="457200" y="1214438"/>
            <a:ext cx="8229600" cy="4792662"/>
          </a:xfrm>
        </p:spPr>
        <p:txBody>
          <a:bodyPr>
            <a:normAutofit fontScale="92500"/>
          </a:bodyPr>
          <a:lstStyle/>
          <a:p>
            <a:pPr marL="623888" indent="-514350" algn="just" eaLnBrk="1" hangingPunct="1"/>
            <a:r>
              <a:rPr lang="pl-PL" sz="2400" smtClean="0"/>
              <a:t>Liberalna: (monetarystyczna lub ortodoksyjna) – dąży ona do poprawienia alokacji zasobów dzięki zdaniu się na mechanizmy rynkowe oraz wskazówki, które on daje. Głównym polem zainteresowania są zagadnienia mikroekonomiczne. Ogromną rolę przypisuje sektorowi prywatnemu, skrajne warianty przypominają zasady leseferyzmu. Nacisk kładziony jest na politykę pieniężną i budżetową oraz na reformy finansowe. Jej cele to: stabilizacja gospodarki, poprawa alokacji zasobów, dobre funkcjonowanie rynków, sprzyjanie wysokiemu poziomowi oszczędzania, zapewnienie bardziej efektywnego wykorzystania kapitału.</a:t>
            </a:r>
          </a:p>
        </p:txBody>
      </p:sp>
      <p:sp>
        <p:nvSpPr>
          <p:cNvPr id="3" name="Tytuł 2"/>
          <p:cNvSpPr>
            <a:spLocks noGrp="1"/>
          </p:cNvSpPr>
          <p:nvPr>
            <p:ph type="title"/>
          </p:nvPr>
        </p:nvSpPr>
        <p:spPr>
          <a:xfrm>
            <a:off x="500034" y="214290"/>
            <a:ext cx="8229600" cy="1142984"/>
          </a:xfrm>
        </p:spPr>
        <p:txBody>
          <a:bodyPr>
            <a:normAutofit fontScale="90000"/>
          </a:bodyPr>
          <a:lstStyle/>
          <a:p>
            <a:pPr eaLnBrk="1" fontAlgn="auto" hangingPunct="1">
              <a:spcAft>
                <a:spcPts val="0"/>
              </a:spcAft>
              <a:defRPr/>
            </a:pPr>
            <a:r>
              <a:rPr lang="pl-PL" dirty="0" smtClean="0"/>
              <a:t>7. </a:t>
            </a:r>
            <a:r>
              <a:rPr lang="pl-PL" dirty="0" smtClean="0"/>
              <a:t>Strategie wzrostu i rozwoju </a:t>
            </a:r>
            <a:r>
              <a:rPr lang="pl-PL" dirty="0" err="1" smtClean="0"/>
              <a:t>cd</a:t>
            </a:r>
            <a:r>
              <a:rPr lang="pl-PL" dirty="0" smtClean="0"/>
              <a:t>.</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624078" indent="-514350">
              <a:buFont typeface="+mj-lt"/>
              <a:buAutoNum type="arabicPeriod"/>
            </a:pPr>
            <a:r>
              <a:rPr lang="pl-PL" dirty="0" smtClean="0"/>
              <a:t>Systemy gospodarcze – próba systematyzacji</a:t>
            </a:r>
          </a:p>
          <a:p>
            <a:pPr marL="624078" indent="-514350">
              <a:buFont typeface="+mj-lt"/>
              <a:buAutoNum type="arabicPeriod"/>
            </a:pPr>
            <a:r>
              <a:rPr lang="pl-PL" dirty="0" smtClean="0"/>
              <a:t>Koncepcje teoretyczne: liberalizm </a:t>
            </a:r>
            <a:r>
              <a:rPr lang="pl-PL" dirty="0" err="1" smtClean="0"/>
              <a:t>vs</a:t>
            </a:r>
            <a:r>
              <a:rPr lang="pl-PL" dirty="0" smtClean="0"/>
              <a:t>. Interwencjonizm</a:t>
            </a:r>
          </a:p>
          <a:p>
            <a:pPr marL="624078" indent="-514350">
              <a:buFont typeface="+mj-lt"/>
              <a:buAutoNum type="arabicPeriod"/>
            </a:pPr>
            <a:r>
              <a:rPr lang="pl-PL" dirty="0" smtClean="0"/>
              <a:t>Społeczna gospodarka rynkowa i państwo </a:t>
            </a:r>
            <a:r>
              <a:rPr lang="pl-PL" dirty="0" smtClean="0"/>
              <a:t>dobrobytu – problemy redystrybucji dochodu</a:t>
            </a:r>
            <a:endParaRPr lang="pl-PL" dirty="0" smtClean="0"/>
          </a:p>
          <a:p>
            <a:pPr marL="624078" indent="-514350">
              <a:buFont typeface="+mj-lt"/>
              <a:buAutoNum type="arabicPeriod"/>
            </a:pPr>
            <a:r>
              <a:rPr lang="pl-PL" dirty="0" smtClean="0"/>
              <a:t>Argumenty ZA i PRZECIW ingerencji państwa w gospodarkę</a:t>
            </a:r>
          </a:p>
          <a:p>
            <a:pPr marL="624078" indent="-514350">
              <a:buFont typeface="+mj-lt"/>
              <a:buAutoNum type="arabicPeriod"/>
            </a:pPr>
            <a:r>
              <a:rPr lang="pl-PL" dirty="0" smtClean="0"/>
              <a:t>Funkcje </a:t>
            </a:r>
            <a:r>
              <a:rPr lang="pl-PL" dirty="0" smtClean="0"/>
              <a:t>państwa</a:t>
            </a:r>
          </a:p>
          <a:p>
            <a:pPr marL="624078" indent="-514350">
              <a:buFont typeface="+mj-lt"/>
              <a:buAutoNum type="arabicPeriod"/>
            </a:pPr>
            <a:r>
              <a:rPr lang="pl-PL" dirty="0" smtClean="0"/>
              <a:t>Problemy instytucjonalne w państwach rozwijających </a:t>
            </a:r>
            <a:r>
              <a:rPr lang="pl-PL" dirty="0" smtClean="0"/>
              <a:t>się </a:t>
            </a:r>
            <a:endParaRPr lang="pl-PL" dirty="0" smtClean="0"/>
          </a:p>
          <a:p>
            <a:pPr marL="624078" indent="-514350">
              <a:buFont typeface="+mj-lt"/>
              <a:buAutoNum type="arabicPeriod"/>
            </a:pPr>
            <a:r>
              <a:rPr lang="pl-PL" dirty="0" smtClean="0"/>
              <a:t>Strategie </a:t>
            </a:r>
            <a:r>
              <a:rPr lang="pl-PL" dirty="0" smtClean="0"/>
              <a:t>rozwoju</a:t>
            </a:r>
          </a:p>
          <a:p>
            <a:pPr marL="624078" indent="-514350">
              <a:buFont typeface="+mj-lt"/>
              <a:buAutoNum type="arabicPeriod"/>
            </a:pPr>
            <a:endParaRPr lang="pl-PL" dirty="0"/>
          </a:p>
        </p:txBody>
      </p:sp>
      <p:sp>
        <p:nvSpPr>
          <p:cNvPr id="3" name="Tytuł 2"/>
          <p:cNvSpPr>
            <a:spLocks noGrp="1"/>
          </p:cNvSpPr>
          <p:nvPr>
            <p:ph type="title"/>
          </p:nvPr>
        </p:nvSpPr>
        <p:spPr/>
        <p:txBody>
          <a:bodyPr/>
          <a:lstStyle/>
          <a:p>
            <a:r>
              <a:rPr lang="pl-PL" dirty="0" smtClean="0"/>
              <a:t>Plan wykładu</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ymbol zastępczy zawartości 1"/>
          <p:cNvSpPr>
            <a:spLocks noGrp="1"/>
          </p:cNvSpPr>
          <p:nvPr>
            <p:ph idx="1"/>
          </p:nvPr>
        </p:nvSpPr>
        <p:spPr/>
        <p:txBody>
          <a:bodyPr/>
          <a:lstStyle/>
          <a:p>
            <a:pPr eaLnBrk="1" hangingPunct="1"/>
            <a:r>
              <a:rPr lang="pl-PL" sz="2800" smtClean="0"/>
              <a:t>Strategia gospodarki otwartej: podobnie jak strategia liberalna uwagę skupia na rynkowej alokacji zasobów, czy też na sektorze prywatnym. Najważniejsze znaczenie przypisuje eksportowi. W strategii tej usiłuje się uzyskać korzyści komparatywne oraz wzrost stopy oszczędności, co przyspiesza akumulację kapitału, a tym samym wzrost. Strategia ta opowiada się za aktywną rolą państwa.</a:t>
            </a:r>
          </a:p>
          <a:p>
            <a:pPr eaLnBrk="1" hangingPunct="1"/>
            <a:endParaRPr lang="pl-PL" smtClean="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7. </a:t>
            </a:r>
            <a:r>
              <a:rPr lang="pl-PL" dirty="0" smtClean="0"/>
              <a:t>Strategie wzrostu i rozwoju </a:t>
            </a:r>
            <a:r>
              <a:rPr lang="pl-PL" dirty="0" err="1" smtClean="0"/>
              <a:t>cd</a:t>
            </a:r>
            <a:r>
              <a:rPr lang="pl-PL" dirty="0" smtClean="0"/>
              <a:t>.</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624078" indent="-514350" algn="just" eaLnBrk="1" fontAlgn="auto" hangingPunct="1">
              <a:spcAft>
                <a:spcPts val="0"/>
              </a:spcAft>
              <a:buFont typeface="Wingdings 3"/>
              <a:buChar char=""/>
              <a:defRPr/>
            </a:pPr>
            <a:r>
              <a:rPr lang="pl-PL" sz="2400" dirty="0" smtClean="0"/>
              <a:t>Strategia rozwoju rolniczego: („zielonej rewolucji”) – dąży ona do osiągnięcia wzrostu produkcji rolnej. Kluczem do jej osiągnięcia jest postęp techniczny, co wiąże się z wprowadzaniem wysoko wydajnych kultur rolnych. Jest ona głównie stosowana w krajach Trzeciego Świata.</a:t>
            </a:r>
          </a:p>
          <a:p>
            <a:pPr marL="624078" indent="-514350" algn="just" eaLnBrk="1" fontAlgn="auto" hangingPunct="1">
              <a:spcAft>
                <a:spcPts val="0"/>
              </a:spcAft>
              <a:buFont typeface="Wingdings 3"/>
              <a:buChar char=""/>
              <a:defRPr/>
            </a:pPr>
            <a:r>
              <a:rPr lang="pl-PL" sz="2400" dirty="0" smtClean="0"/>
              <a:t>Strategia redystrybucyjna: jej celem jest poprawa podziału dochodu i bogactwa. Zaleca ona tworzenie miejsc pracy, redystrybucję części wzrostu dochodu narodowego na rzecz najuboższych, zwracanie uwagi na potrzeby podstawowe.</a:t>
            </a:r>
          </a:p>
          <a:p>
            <a:pPr marL="365760" indent="-256032" eaLnBrk="1" fontAlgn="auto" hangingPunct="1">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7. </a:t>
            </a:r>
            <a:r>
              <a:rPr lang="pl-PL" dirty="0" smtClean="0"/>
              <a:t>Strategie wzrostu i rozwoju </a:t>
            </a:r>
            <a:r>
              <a:rPr lang="pl-PL" dirty="0" err="1" smtClean="0"/>
              <a:t>cd</a:t>
            </a:r>
            <a:r>
              <a:rPr lang="pl-PL" dirty="0" smtClean="0"/>
              <a:t>.</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algn="just" eaLnBrk="1" fontAlgn="auto" hangingPunct="1">
              <a:spcAft>
                <a:spcPts val="0"/>
              </a:spcAft>
              <a:buFont typeface="Wingdings 3"/>
              <a:buChar char=""/>
              <a:defRPr/>
            </a:pPr>
            <a:r>
              <a:rPr lang="pl-PL" sz="2800" dirty="0" smtClean="0"/>
              <a:t>Strategia industrializacji: nacisk kładzie na ekspansję sektora przetwórczego. Jej celem jest podwyższenie stopy wzrostu gospodarczego, co można osiągnąć przez: rozwój produkcji dóbr przetwórczych, rozwijanie przemysłu dóbr kapitałowych oraz proeksportową orientację sektora przetwórczego. </a:t>
            </a:r>
            <a:r>
              <a:rPr lang="pl-PL" sz="2800" dirty="0" smtClean="0"/>
              <a:t>Opowiada się za interwencją władz </a:t>
            </a:r>
            <a:r>
              <a:rPr lang="pl-PL" sz="2800" dirty="0" smtClean="0"/>
              <a:t>publicznych.</a:t>
            </a:r>
            <a:endParaRPr lang="pl-PL" sz="2800" dirty="0" smtClean="0"/>
          </a:p>
          <a:p>
            <a:pPr marL="365760" indent="-256032" eaLnBrk="1" fontAlgn="auto" hangingPunct="1">
              <a:spcAft>
                <a:spcPts val="0"/>
              </a:spcAft>
              <a:buFont typeface="Wingdings 3"/>
              <a:buChar char=""/>
              <a:defRPr/>
            </a:pPr>
            <a:endParaRPr lang="pl-PL" dirty="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7. </a:t>
            </a:r>
            <a:r>
              <a:rPr lang="pl-PL" dirty="0" smtClean="0"/>
              <a:t>Strategie wzrostu i rozwoju </a:t>
            </a:r>
            <a:r>
              <a:rPr lang="pl-PL" dirty="0" err="1" smtClean="0"/>
              <a:t>cd</a:t>
            </a:r>
            <a:r>
              <a:rPr lang="pl-PL" dirty="0" smtClean="0"/>
              <a:t>.</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48068"/>
          </a:xfrm>
        </p:spPr>
        <p:txBody>
          <a:bodyPr>
            <a:normAutofit fontScale="92500" lnSpcReduction="10000"/>
          </a:bodyPr>
          <a:lstStyle/>
          <a:p>
            <a:r>
              <a:rPr lang="pl-PL" dirty="0" smtClean="0"/>
              <a:t>Zwykle szereg czynników determinuje wybór strategii rozwoju;</a:t>
            </a:r>
          </a:p>
          <a:p>
            <a:r>
              <a:rPr lang="pl-PL" dirty="0" smtClean="0"/>
              <a:t>Ważne:</a:t>
            </a:r>
          </a:p>
          <a:p>
            <a:pPr lvl="1"/>
            <a:r>
              <a:rPr lang="pl-PL" dirty="0" smtClean="0"/>
              <a:t>Ograniczenia zasobów;</a:t>
            </a:r>
          </a:p>
          <a:p>
            <a:pPr lvl="1"/>
            <a:r>
              <a:rPr lang="pl-PL" dirty="0" smtClean="0"/>
              <a:t>Struktury ekonomiczno-społeczne;</a:t>
            </a:r>
          </a:p>
          <a:p>
            <a:pPr lvl="1"/>
            <a:r>
              <a:rPr lang="pl-PL" dirty="0" smtClean="0"/>
              <a:t>Relacje z otoczeniem;</a:t>
            </a:r>
          </a:p>
          <a:p>
            <a:pPr lvl="1"/>
            <a:r>
              <a:rPr lang="pl-PL" dirty="0" smtClean="0"/>
              <a:t>Orientacja polityczna ugrupowań rządzących;</a:t>
            </a:r>
          </a:p>
          <a:p>
            <a:pPr lvl="1"/>
            <a:r>
              <a:rPr lang="pl-PL" dirty="0" smtClean="0"/>
              <a:t>Wpływ organizacji międzynarodowych;</a:t>
            </a:r>
          </a:p>
          <a:p>
            <a:r>
              <a:rPr lang="pl-PL" dirty="0" smtClean="0"/>
              <a:t>Przez wiele lat strategia industrializacji uważana za kluczową w przyspieszeniu tempa wzrostu gospodarczego;</a:t>
            </a:r>
          </a:p>
          <a:p>
            <a:r>
              <a:rPr lang="pl-PL" dirty="0" smtClean="0"/>
              <a:t>W ramach consensusu waszyngtońskiego upowszechnienie strategii liberalnej.</a:t>
            </a:r>
          </a:p>
        </p:txBody>
      </p:sp>
      <p:sp>
        <p:nvSpPr>
          <p:cNvPr id="3" name="Tytuł 2"/>
          <p:cNvSpPr>
            <a:spLocks noGrp="1"/>
          </p:cNvSpPr>
          <p:nvPr>
            <p:ph type="title"/>
          </p:nvPr>
        </p:nvSpPr>
        <p:spPr/>
        <p:txBody>
          <a:bodyPr/>
          <a:lstStyle/>
          <a:p>
            <a:r>
              <a:rPr lang="pl-PL" dirty="0" smtClean="0"/>
              <a:t>Wybór strategii</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endParaRPr lang="pl-PL" dirty="0" smtClean="0"/>
          </a:p>
          <a:p>
            <a:pPr algn="just">
              <a:buNone/>
            </a:pPr>
            <a:r>
              <a:rPr lang="pl-PL" i="1" dirty="0" smtClean="0"/>
              <a:t>Jeśli państwo jest silne – zmiażdży nas; jeśli</a:t>
            </a:r>
          </a:p>
          <a:p>
            <a:pPr algn="just">
              <a:buNone/>
            </a:pPr>
            <a:r>
              <a:rPr lang="pl-PL" i="1" dirty="0" smtClean="0"/>
              <a:t>słabe – zginiemy.</a:t>
            </a:r>
          </a:p>
          <a:p>
            <a:pPr algn="just">
              <a:buNone/>
            </a:pPr>
            <a:r>
              <a:rPr lang="pl-PL" dirty="0" smtClean="0"/>
              <a:t>							Paul Valery</a:t>
            </a:r>
          </a:p>
          <a:p>
            <a:pPr algn="just">
              <a:buNone/>
            </a:pPr>
            <a:endParaRPr lang="pl-PL" dirty="0" smtClean="0"/>
          </a:p>
          <a:p>
            <a:pPr algn="just">
              <a:buNone/>
            </a:pPr>
            <a:endParaRPr lang="pl-PL" dirty="0" smtClean="0"/>
          </a:p>
          <a:p>
            <a:pPr algn="just">
              <a:buNone/>
            </a:pPr>
            <a:r>
              <a:rPr lang="pl-PL" dirty="0" smtClean="0"/>
              <a:t>PAŃSTWO: złożona, zróżnicowana wewnętrznie, wieloszczeblowa struktura administracyjna społeczeństwa zamieszkującego określone terytorium, dysponująca władzą ustawodawczą, wykonawczą i sądowniczą.</a:t>
            </a:r>
          </a:p>
          <a:p>
            <a:pPr algn="just">
              <a:buNone/>
            </a:pPr>
            <a:endParaRPr lang="pl-PL" dirty="0" smtClean="0"/>
          </a:p>
        </p:txBody>
      </p:sp>
      <p:sp>
        <p:nvSpPr>
          <p:cNvPr id="3" name="Tytuł 2"/>
          <p:cNvSpPr>
            <a:spLocks noGrp="1"/>
          </p:cNvSpPr>
          <p:nvPr>
            <p:ph type="title"/>
          </p:nvPr>
        </p:nvSpPr>
        <p:spPr/>
        <p:txBody>
          <a:bodyPr/>
          <a:lstStyle/>
          <a:p>
            <a:endParaRPr lang="pl-P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just">
              <a:buNone/>
            </a:pPr>
            <a:r>
              <a:rPr lang="pl-PL" dirty="0" smtClean="0"/>
              <a:t>Wg kryterium własności środków produkcji i sposobów regulacji:</a:t>
            </a:r>
          </a:p>
          <a:p>
            <a:pPr algn="just"/>
            <a:r>
              <a:rPr lang="pl-PL" dirty="0" err="1" smtClean="0"/>
              <a:t>Indywidualistyczno-kompetytywny</a:t>
            </a:r>
            <a:r>
              <a:rPr lang="pl-PL" dirty="0" smtClean="0"/>
              <a:t> (kapitalizm rynkowy)</a:t>
            </a:r>
          </a:p>
          <a:p>
            <a:pPr algn="just"/>
            <a:r>
              <a:rPr lang="pl-PL" dirty="0" smtClean="0"/>
              <a:t>Indywidualistyczno-planowy (gospodarka kapitalistyczna regulowana przez centralne planowanie państwowe)</a:t>
            </a:r>
          </a:p>
          <a:p>
            <a:pPr algn="just"/>
            <a:r>
              <a:rPr lang="pl-PL" dirty="0" smtClean="0"/>
              <a:t>Kolektywistyczno-planowy (realny socjalizm)</a:t>
            </a:r>
          </a:p>
          <a:p>
            <a:pPr algn="just"/>
            <a:r>
              <a:rPr lang="pl-PL" dirty="0" err="1" smtClean="0"/>
              <a:t>Kolektywistyczno-kompetytywny</a:t>
            </a:r>
            <a:r>
              <a:rPr lang="pl-PL" dirty="0" smtClean="0"/>
              <a:t> (socjalizm rynkowy)</a:t>
            </a:r>
            <a:endParaRPr lang="pl-PL" dirty="0"/>
          </a:p>
        </p:txBody>
      </p:sp>
      <p:sp>
        <p:nvSpPr>
          <p:cNvPr id="3" name="Tytuł 2"/>
          <p:cNvSpPr>
            <a:spLocks noGrp="1"/>
          </p:cNvSpPr>
          <p:nvPr>
            <p:ph type="title"/>
          </p:nvPr>
        </p:nvSpPr>
        <p:spPr/>
        <p:txBody>
          <a:bodyPr/>
          <a:lstStyle/>
          <a:p>
            <a:r>
              <a:rPr lang="pl-PL" dirty="0" smtClean="0"/>
              <a:t>1. Systemy gospodarcze</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Kapitalizm neoliberalny: USA</a:t>
            </a:r>
          </a:p>
          <a:p>
            <a:endParaRPr lang="pl-PL" dirty="0" smtClean="0"/>
          </a:p>
          <a:p>
            <a:r>
              <a:rPr lang="pl-PL" dirty="0" smtClean="0"/>
              <a:t>Kapitalizm socjalny: Niemcy</a:t>
            </a:r>
          </a:p>
          <a:p>
            <a:endParaRPr lang="pl-PL" dirty="0" smtClean="0"/>
          </a:p>
          <a:p>
            <a:r>
              <a:rPr lang="pl-PL" dirty="0" smtClean="0"/>
              <a:t>Kapitalizm prorozwojowy: Japonia</a:t>
            </a:r>
          </a:p>
          <a:p>
            <a:endParaRPr lang="pl-PL" dirty="0" smtClean="0"/>
          </a:p>
          <a:p>
            <a:r>
              <a:rPr lang="pl-PL" dirty="0" smtClean="0"/>
              <a:t>Kapitalizm komunistyczny: Chiny</a:t>
            </a:r>
            <a:endParaRPr lang="pl-PL" dirty="0"/>
          </a:p>
        </p:txBody>
      </p:sp>
      <p:sp>
        <p:nvSpPr>
          <p:cNvPr id="3" name="Tytuł 2"/>
          <p:cNvSpPr>
            <a:spLocks noGrp="1"/>
          </p:cNvSpPr>
          <p:nvPr>
            <p:ph type="title"/>
          </p:nvPr>
        </p:nvSpPr>
        <p:spPr/>
        <p:txBody>
          <a:bodyPr>
            <a:normAutofit fontScale="90000"/>
          </a:bodyPr>
          <a:lstStyle/>
          <a:p>
            <a:r>
              <a:rPr lang="pl-PL" dirty="0" smtClean="0"/>
              <a:t>A k</a:t>
            </a:r>
            <a:r>
              <a:rPr lang="pl-PL" dirty="0" smtClean="0"/>
              <a:t>apitalizm nie zawsze znaczy to samo…</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pPr>
              <a:buNone/>
            </a:pPr>
            <a:endParaRPr lang="pl-PL" dirty="0" smtClean="0"/>
          </a:p>
          <a:p>
            <a:r>
              <a:rPr lang="pl-PL" dirty="0" smtClean="0"/>
              <a:t>LIBERALIZM</a:t>
            </a:r>
          </a:p>
          <a:p>
            <a:endParaRPr lang="pl-PL" dirty="0" smtClean="0"/>
          </a:p>
          <a:p>
            <a:r>
              <a:rPr lang="pl-PL" dirty="0" smtClean="0"/>
              <a:t>INTERWENCJONIZM</a:t>
            </a:r>
            <a:endParaRPr lang="pl-PL" dirty="0"/>
          </a:p>
        </p:txBody>
      </p:sp>
      <p:sp>
        <p:nvSpPr>
          <p:cNvPr id="3" name="Tytuł 2"/>
          <p:cNvSpPr>
            <a:spLocks noGrp="1"/>
          </p:cNvSpPr>
          <p:nvPr>
            <p:ph type="title"/>
          </p:nvPr>
        </p:nvSpPr>
        <p:spPr/>
        <p:txBody>
          <a:bodyPr>
            <a:normAutofit fontScale="90000"/>
          </a:bodyPr>
          <a:lstStyle/>
          <a:p>
            <a:r>
              <a:rPr lang="pl-PL" dirty="0" smtClean="0"/>
              <a:t>2. Udział państwa w gospodarce – koncepcje teoretyczne</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algn="just"/>
            <a:r>
              <a:rPr lang="pl-PL" dirty="0" smtClean="0"/>
              <a:t>eksponowanie prywatnej inicjatywy, przedsiębiorczości i osobistego interesu jednostki;</a:t>
            </a:r>
          </a:p>
          <a:p>
            <a:pPr algn="just"/>
            <a:r>
              <a:rPr lang="pl-PL" dirty="0" smtClean="0"/>
              <a:t>niewidzialna ręka rynku, sprawia, że podyktowane egoizmem działania poszczególnych jednostek stają się ostatecznie dobroczynne dla ogółu;</a:t>
            </a:r>
          </a:p>
          <a:p>
            <a:pPr algn="just"/>
            <a:r>
              <a:rPr lang="pl-PL" dirty="0" smtClean="0"/>
              <a:t>konieczność funkcjonowania sprawiedliwego prawa i porządku, oraz brak ograniczeń konkurencyjności;</a:t>
            </a:r>
          </a:p>
          <a:p>
            <a:pPr algn="just"/>
            <a:r>
              <a:rPr lang="pl-PL" dirty="0" smtClean="0"/>
              <a:t>Państwo ma zapewnić – obronę narodową, stać na straży porządku i ładu publicznego, gwarantować prawa własności i swobodę działalności </a:t>
            </a:r>
            <a:r>
              <a:rPr lang="pl-PL" dirty="0" smtClean="0"/>
              <a:t>gospodarczej;</a:t>
            </a:r>
          </a:p>
          <a:p>
            <a:pPr algn="just"/>
            <a:r>
              <a:rPr lang="pl-PL" dirty="0" smtClean="0"/>
              <a:t>Kryzys lat 30. XX wieku – rozczarowanie paradygmatem liberalnym…</a:t>
            </a:r>
            <a:endParaRPr lang="pl-PL" dirty="0"/>
          </a:p>
        </p:txBody>
      </p:sp>
      <p:sp>
        <p:nvSpPr>
          <p:cNvPr id="3" name="Tytuł 2"/>
          <p:cNvSpPr>
            <a:spLocks noGrp="1"/>
          </p:cNvSpPr>
          <p:nvPr>
            <p:ph type="title"/>
          </p:nvPr>
        </p:nvSpPr>
        <p:spPr/>
        <p:txBody>
          <a:bodyPr>
            <a:normAutofit fontScale="90000"/>
          </a:bodyPr>
          <a:lstStyle/>
          <a:p>
            <a:r>
              <a:rPr lang="pl-PL" dirty="0" smtClean="0"/>
              <a:t>2.1. Liberalizm – koncepcja państwa minimum</a:t>
            </a: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algn="just"/>
            <a:r>
              <a:rPr lang="pl-PL" dirty="0" smtClean="0"/>
              <a:t>konieczność interwencji Państwa w wolny rynek tłumaczona koniecznością rozwiązania problemów wywołanych słabością rynku;</a:t>
            </a:r>
          </a:p>
          <a:p>
            <a:pPr algn="just"/>
            <a:r>
              <a:rPr lang="pl-PL" dirty="0" smtClean="0"/>
              <a:t>szczególnie interwencja Państwa w sferze zatrudnienia i podziału bogactwa;</a:t>
            </a:r>
          </a:p>
          <a:p>
            <a:pPr algn="just"/>
            <a:r>
              <a:rPr lang="pl-PL" dirty="0" smtClean="0"/>
              <a:t>priorytety polityki gospodarczej:</a:t>
            </a:r>
          </a:p>
          <a:p>
            <a:pPr lvl="1" algn="just"/>
            <a:r>
              <a:rPr lang="pl-PL" dirty="0" smtClean="0"/>
              <a:t>Stabilizacja sytuacji rynkowej</a:t>
            </a:r>
          </a:p>
          <a:p>
            <a:pPr lvl="1" algn="just"/>
            <a:r>
              <a:rPr lang="pl-PL" dirty="0" smtClean="0"/>
              <a:t>Walka z </a:t>
            </a:r>
            <a:r>
              <a:rPr lang="pl-PL" dirty="0" smtClean="0"/>
              <a:t>bezrobociem</a:t>
            </a:r>
          </a:p>
          <a:p>
            <a:pPr algn="just"/>
            <a:r>
              <a:rPr lang="pl-PL" dirty="0" smtClean="0"/>
              <a:t>Wzrost znaczenia sektora państwowego od II wojny światowej do lat 70. XX wieku (apogeum) – widoczne jako zwiększenie udziału wydatków sektora publicznego w PKB;</a:t>
            </a:r>
          </a:p>
          <a:p>
            <a:pPr algn="just"/>
            <a:r>
              <a:rPr lang="pl-PL" dirty="0" smtClean="0"/>
              <a:t>Na początku lat 60. XX wieku bardzo skuteczne – wiele rządów państw rozwijających się rozbudowywało sektor publiczny  (również z powodu braku alternatywy);</a:t>
            </a:r>
          </a:p>
          <a:p>
            <a:pPr algn="just"/>
            <a:r>
              <a:rPr lang="pl-PL" dirty="0" smtClean="0"/>
              <a:t>Szczególna rola państwa: reforma rolna i industrializacja</a:t>
            </a:r>
            <a:endParaRPr lang="pl-PL" dirty="0" smtClean="0"/>
          </a:p>
          <a:p>
            <a:endParaRPr lang="pl-PL" dirty="0"/>
          </a:p>
        </p:txBody>
      </p:sp>
      <p:sp>
        <p:nvSpPr>
          <p:cNvPr id="3" name="Tytuł 2"/>
          <p:cNvSpPr>
            <a:spLocks noGrp="1"/>
          </p:cNvSpPr>
          <p:nvPr>
            <p:ph type="title"/>
          </p:nvPr>
        </p:nvSpPr>
        <p:spPr/>
        <p:txBody>
          <a:bodyPr>
            <a:normAutofit fontScale="90000"/>
          </a:bodyPr>
          <a:lstStyle/>
          <a:p>
            <a:r>
              <a:rPr lang="pl-PL" dirty="0" smtClean="0"/>
              <a:t>2.2. Interwencjonizm – korekta niedoskonałości rynku</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algn="just"/>
            <a:r>
              <a:rPr lang="pl-PL" dirty="0" smtClean="0"/>
              <a:t>Wariant pośredni między interwencjonizmem a liberalizmem</a:t>
            </a:r>
          </a:p>
          <a:p>
            <a:pPr algn="just"/>
            <a:r>
              <a:rPr lang="pl-PL" dirty="0" smtClean="0"/>
              <a:t>Koncepcja modelu gospodarki wolnorynkowej z systemem zabezpieczeń społecznych</a:t>
            </a:r>
          </a:p>
          <a:p>
            <a:pPr algn="just"/>
            <a:r>
              <a:rPr lang="pl-PL" dirty="0" smtClean="0"/>
              <a:t>Dla gospodarki wolnorynkowej nie ma żadnej alternatywy, mimo pewnych jej słabości!!!</a:t>
            </a:r>
          </a:p>
          <a:p>
            <a:pPr algn="just"/>
            <a:r>
              <a:rPr lang="pl-PL" dirty="0" smtClean="0"/>
              <a:t>Należy tworzyć ramy instytucjonalno-prawne, wspomagające prywatną własność, swobodę przedsiębiorczości i wysoką konkurencyjność.</a:t>
            </a:r>
          </a:p>
          <a:p>
            <a:pPr algn="just"/>
            <a:r>
              <a:rPr lang="pl-PL" dirty="0" smtClean="0"/>
              <a:t>Główny cel interwencji Państwa to walka z inflacją i monopolami.</a:t>
            </a:r>
          </a:p>
          <a:p>
            <a:pPr algn="just"/>
            <a:r>
              <a:rPr lang="pl-PL" dirty="0" smtClean="0"/>
              <a:t>Specyficzne ujęcie kwestii socjalnych (sprzężenie zasad wolnego rynku i</a:t>
            </a:r>
          </a:p>
          <a:p>
            <a:pPr algn="just"/>
            <a:r>
              <a:rPr lang="pl-PL" dirty="0" smtClean="0"/>
              <a:t>ugody społecznej);</a:t>
            </a:r>
          </a:p>
          <a:p>
            <a:pPr algn="just"/>
            <a:r>
              <a:rPr lang="pl-PL" dirty="0" smtClean="0"/>
              <a:t>Zasady subsydiarności i </a:t>
            </a:r>
            <a:r>
              <a:rPr lang="pl-PL" dirty="0" smtClean="0"/>
              <a:t>ekwiwalentności;</a:t>
            </a:r>
          </a:p>
          <a:p>
            <a:pPr algn="just"/>
            <a:r>
              <a:rPr lang="pl-PL" dirty="0" smtClean="0"/>
              <a:t>W państwach rozwijających redystrybucja dochodu do lat 80. XX wieku (kryzys zadłużeniowy) odsuwane na dalszy plan – główna funkcja państwa to alokacyjna;</a:t>
            </a:r>
          </a:p>
          <a:p>
            <a:pPr algn="just"/>
            <a:r>
              <a:rPr lang="pl-PL" dirty="0" smtClean="0"/>
              <a:t>Wyjątek: Ameryka Łacińska </a:t>
            </a:r>
          </a:p>
          <a:p>
            <a:pPr algn="just"/>
            <a:r>
              <a:rPr lang="pl-PL" dirty="0" smtClean="0"/>
              <a:t>Kwestie zmniejszania nierówności rozwojowych (programy </a:t>
            </a:r>
            <a:r>
              <a:rPr lang="pl-PL" dirty="0" err="1" smtClean="0"/>
              <a:t>mikrofinansów</a:t>
            </a:r>
            <a:r>
              <a:rPr lang="pl-PL" dirty="0" smtClean="0"/>
              <a:t>: </a:t>
            </a:r>
            <a:r>
              <a:rPr lang="pl-PL" dirty="0" err="1" smtClean="0"/>
              <a:t>Grameen</a:t>
            </a:r>
            <a:r>
              <a:rPr lang="pl-PL" dirty="0" smtClean="0"/>
              <a:t> Bank, Bolsa Familia etc.).</a:t>
            </a:r>
            <a:endParaRPr lang="pl-PL" dirty="0"/>
          </a:p>
        </p:txBody>
      </p:sp>
      <p:sp>
        <p:nvSpPr>
          <p:cNvPr id="3" name="Tytuł 2"/>
          <p:cNvSpPr>
            <a:spLocks noGrp="1"/>
          </p:cNvSpPr>
          <p:nvPr>
            <p:ph type="title"/>
          </p:nvPr>
        </p:nvSpPr>
        <p:spPr/>
        <p:txBody>
          <a:bodyPr>
            <a:normAutofit fontScale="90000"/>
          </a:bodyPr>
          <a:lstStyle/>
          <a:p>
            <a:r>
              <a:rPr lang="pl-PL" dirty="0" smtClean="0"/>
              <a:t>3. Społeczna gospodarka rynkowa </a:t>
            </a:r>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220</TotalTime>
  <Words>1580</Words>
  <Application>Microsoft Office PowerPoint</Application>
  <PresentationFormat>Pokaz na ekranie (4:3)</PresentationFormat>
  <Paragraphs>182</Paragraphs>
  <Slides>23</Slides>
  <Notes>16</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Hol</vt:lpstr>
      <vt:lpstr>Rola państwa w procesach rozwoju gospodarczego</vt:lpstr>
      <vt:lpstr>Plan wykładu</vt:lpstr>
      <vt:lpstr>Slajd 3</vt:lpstr>
      <vt:lpstr>1. Systemy gospodarcze</vt:lpstr>
      <vt:lpstr>A kapitalizm nie zawsze znaczy to samo…</vt:lpstr>
      <vt:lpstr>2. Udział państwa w gospodarce – koncepcje teoretyczne</vt:lpstr>
      <vt:lpstr>2.1. Liberalizm – koncepcja państwa minimum</vt:lpstr>
      <vt:lpstr>2.2. Interwencjonizm – korekta niedoskonałości rynku</vt:lpstr>
      <vt:lpstr>3. Społeczna gospodarka rynkowa </vt:lpstr>
      <vt:lpstr>3. (…) i Państwo dobrobytu</vt:lpstr>
      <vt:lpstr>4. Argumenty ZA ingerencją państwa w gospodarkę</vt:lpstr>
      <vt:lpstr>4. (…) i PRZECIW…</vt:lpstr>
      <vt:lpstr>5. Funkcje państwa</vt:lpstr>
      <vt:lpstr>6. Problemy instytucjonalne w państwach rozwijających się </vt:lpstr>
      <vt:lpstr>Instytucje w państwach rozwijających się </vt:lpstr>
      <vt:lpstr>Czynniki wzrostu i rozwoju</vt:lpstr>
      <vt:lpstr>Warunki wstępne wzrostu i rozwoju</vt:lpstr>
      <vt:lpstr>7. Strategie wzrostu i rozwoju gospodarczego</vt:lpstr>
      <vt:lpstr>7. Strategie wzrostu i rozwoju cd.</vt:lpstr>
      <vt:lpstr>7. Strategie wzrostu i rozwoju cd.</vt:lpstr>
      <vt:lpstr>7. Strategie wzrostu i rozwoju cd.</vt:lpstr>
      <vt:lpstr>7. Strategie wzrostu i rozwoju cd.</vt:lpstr>
      <vt:lpstr>Wybór strategii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Karina J</dc:creator>
  <cp:lastModifiedBy>Karina J</cp:lastModifiedBy>
  <cp:revision>6</cp:revision>
  <dcterms:created xsi:type="dcterms:W3CDTF">2010-06-04T17:55:26Z</dcterms:created>
  <dcterms:modified xsi:type="dcterms:W3CDTF">2010-06-04T21:35:27Z</dcterms:modified>
</cp:coreProperties>
</file>