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B9349-C8A5-443E-8E00-C63E55E90779}" type="datetimeFigureOut">
              <a:rPr lang="pl-PL" smtClean="0"/>
              <a:t>2010-06-19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BB7417C-B50E-490B-98D8-93B68A7AAE7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Finansowanie rozwoju gospodarczego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WYKŁAD 11</a:t>
            </a:r>
          </a:p>
          <a:p>
            <a:r>
              <a:rPr lang="pl-PL" dirty="0" smtClean="0"/>
              <a:t>20.06.2010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Dawcy ODA (% PKB)</a:t>
            </a:r>
            <a:endParaRPr lang="pl-PL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09176"/>
            <a:ext cx="8644676" cy="527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Ostatnie lata: 600-700 </a:t>
            </a:r>
            <a:r>
              <a:rPr lang="pl-PL" dirty="0" err="1" smtClean="0"/>
              <a:t>mlrd</a:t>
            </a:r>
            <a:r>
              <a:rPr lang="pl-PL" dirty="0" smtClean="0"/>
              <a:t> USD/rok przepływów kapitału prywatnego;</a:t>
            </a:r>
          </a:p>
          <a:p>
            <a:r>
              <a:rPr lang="pl-PL" dirty="0" smtClean="0"/>
              <a:t>Pożyczki komercyjne:</a:t>
            </a:r>
          </a:p>
          <a:p>
            <a:pPr lvl="1"/>
            <a:r>
              <a:rPr lang="pl-PL" dirty="0" smtClean="0"/>
              <a:t>Duża rola w latach 70. XX wieku</a:t>
            </a:r>
          </a:p>
          <a:p>
            <a:pPr lvl="1"/>
            <a:r>
              <a:rPr lang="pl-PL" dirty="0" smtClean="0"/>
              <a:t>Zwiększyły koszta finansowania zewnętrznego</a:t>
            </a:r>
          </a:p>
          <a:p>
            <a:pPr lvl="1"/>
            <a:r>
              <a:rPr lang="pl-PL" dirty="0" smtClean="0"/>
              <a:t>Pozbawione ‘</a:t>
            </a:r>
            <a:r>
              <a:rPr lang="pl-PL" dirty="0" err="1" smtClean="0"/>
              <a:t>conditionalities</a:t>
            </a:r>
            <a:r>
              <a:rPr lang="pl-PL" dirty="0" smtClean="0"/>
              <a:t>’</a:t>
            </a:r>
          </a:p>
          <a:p>
            <a:pPr lvl="1"/>
            <a:r>
              <a:rPr lang="pl-PL" dirty="0" smtClean="0"/>
              <a:t>Ostatnia tendencja: emisja obligacji (dostępne dla nielicznych)</a:t>
            </a:r>
          </a:p>
          <a:p>
            <a:r>
              <a:rPr lang="pl-PL" dirty="0" smtClean="0"/>
              <a:t>Inwestycje portfelowe:</a:t>
            </a:r>
          </a:p>
          <a:p>
            <a:pPr lvl="1"/>
            <a:r>
              <a:rPr lang="pl-PL" dirty="0" smtClean="0"/>
              <a:t>Wrażliwe na cykle koniunkturalne</a:t>
            </a:r>
          </a:p>
          <a:p>
            <a:pPr lvl="1"/>
            <a:r>
              <a:rPr lang="pl-PL" dirty="0" smtClean="0"/>
              <a:t>Ponad 100 </a:t>
            </a:r>
            <a:r>
              <a:rPr lang="pl-PL" dirty="0" err="1" smtClean="0"/>
              <a:t>mlrd</a:t>
            </a:r>
            <a:r>
              <a:rPr lang="pl-PL" dirty="0" smtClean="0"/>
              <a:t> </a:t>
            </a:r>
            <a:r>
              <a:rPr lang="pl-PL" dirty="0" smtClean="0"/>
              <a:t>USD/rok do państw rozwijających się </a:t>
            </a:r>
          </a:p>
          <a:p>
            <a:pPr lvl="1"/>
            <a:r>
              <a:rPr lang="pl-PL" dirty="0" smtClean="0"/>
              <a:t>Raczej zjawisko negatywne</a:t>
            </a:r>
          </a:p>
          <a:p>
            <a:pPr lvl="1"/>
            <a:r>
              <a:rPr lang="pl-PL" dirty="0" smtClean="0"/>
              <a:t>Kapitał spekulacyjny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3. Inne źródła kapitału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/>
          <a:lstStyle/>
          <a:p>
            <a:r>
              <a:rPr lang="pl-PL" dirty="0" smtClean="0"/>
              <a:t>Inwestycje bezpośrednie:</a:t>
            </a:r>
          </a:p>
          <a:p>
            <a:pPr lvl="1"/>
            <a:r>
              <a:rPr lang="pl-PL" dirty="0" smtClean="0"/>
              <a:t>Od początku lat 90. XX wieku najważniejsze źródło kapitały dla państw rozwijających się</a:t>
            </a:r>
          </a:p>
          <a:p>
            <a:pPr lvl="1"/>
            <a:r>
              <a:rPr lang="pl-PL" dirty="0" smtClean="0"/>
              <a:t>Podwojenie w latach 1998-2006 (do 325 </a:t>
            </a:r>
            <a:r>
              <a:rPr lang="pl-PL" dirty="0" err="1" smtClean="0"/>
              <a:t>mlrd</a:t>
            </a:r>
            <a:r>
              <a:rPr lang="pl-PL" dirty="0" smtClean="0"/>
              <a:t> USD)</a:t>
            </a:r>
          </a:p>
          <a:p>
            <a:pPr lvl="1"/>
            <a:r>
              <a:rPr lang="pl-PL" dirty="0" smtClean="0"/>
              <a:t>Najlepsze źródło kapitału zagranicznego</a:t>
            </a:r>
          </a:p>
          <a:p>
            <a:pPr lvl="1"/>
            <a:r>
              <a:rPr lang="pl-PL" dirty="0" smtClean="0"/>
              <a:t>Ale: kwestia korporacji transnarodowych…</a:t>
            </a:r>
          </a:p>
          <a:p>
            <a:r>
              <a:rPr lang="pl-PL" dirty="0" smtClean="0"/>
              <a:t>Granty organizacji pozarządowych:</a:t>
            </a:r>
          </a:p>
          <a:p>
            <a:pPr lvl="1"/>
            <a:r>
              <a:rPr lang="pl-PL" dirty="0" smtClean="0"/>
              <a:t>W 1970 roku mniej niż 0,2% łącznej ODA, obecnie niemal 15%  wartości ODA (DAC)</a:t>
            </a:r>
            <a:endParaRPr lang="pl-PL" dirty="0" smtClean="0"/>
          </a:p>
          <a:p>
            <a:pPr lvl="1"/>
            <a:r>
              <a:rPr lang="pl-PL" dirty="0" smtClean="0"/>
              <a:t>Głównie organizacje amerykańskie i niemieckie</a:t>
            </a:r>
          </a:p>
          <a:p>
            <a:pPr lvl="1"/>
            <a:r>
              <a:rPr lang="pl-PL" dirty="0" smtClean="0"/>
              <a:t>Ponad 15 </a:t>
            </a:r>
            <a:r>
              <a:rPr lang="pl-PL" dirty="0" err="1" smtClean="0"/>
              <a:t>mlrd</a:t>
            </a:r>
            <a:r>
              <a:rPr lang="pl-PL" dirty="0" smtClean="0"/>
              <a:t> USD/rok</a:t>
            </a:r>
          </a:p>
          <a:p>
            <a:pPr lvl="1"/>
            <a:r>
              <a:rPr lang="pl-PL" dirty="0" smtClean="0"/>
              <a:t>Zazwyczaj bardzo efektywne źródło finansowania</a:t>
            </a:r>
          </a:p>
          <a:p>
            <a:pPr lvl="1"/>
            <a:r>
              <a:rPr lang="pl-PL" dirty="0" smtClean="0"/>
              <a:t>Często współpraca z organizacjami międzynarodowymi</a:t>
            </a:r>
          </a:p>
          <a:p>
            <a:pPr lvl="1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Obecnie najefektywniejsze źródło finansowania rozwoju</a:t>
            </a:r>
          </a:p>
          <a:p>
            <a:r>
              <a:rPr lang="pl-PL" dirty="0" smtClean="0"/>
              <a:t>Największy wzrost znaczenia przez ostatnie 20 lat</a:t>
            </a:r>
          </a:p>
          <a:p>
            <a:r>
              <a:rPr lang="pl-PL" dirty="0" smtClean="0"/>
              <a:t>Związane z migracjami międzynarodowymi i przepływem kapitału</a:t>
            </a:r>
          </a:p>
          <a:p>
            <a:r>
              <a:rPr lang="pl-PL" dirty="0" err="1" smtClean="0"/>
              <a:t>Przeciwcykliczne</a:t>
            </a:r>
            <a:r>
              <a:rPr lang="pl-PL" dirty="0" smtClean="0"/>
              <a:t> i nie powodują zwiększania zadłużenia</a:t>
            </a:r>
          </a:p>
          <a:p>
            <a:r>
              <a:rPr lang="pl-PL" dirty="0" smtClean="0"/>
              <a:t>Ponad 300 </a:t>
            </a:r>
            <a:r>
              <a:rPr lang="pl-PL" dirty="0" err="1" smtClean="0"/>
              <a:t>mlrd</a:t>
            </a:r>
            <a:r>
              <a:rPr lang="pl-PL" dirty="0" smtClean="0"/>
              <a:t> USD/rok</a:t>
            </a:r>
          </a:p>
          <a:p>
            <a:r>
              <a:rPr lang="pl-PL" dirty="0" smtClean="0"/>
              <a:t>Nieformalne systemy transferu kapitału (</a:t>
            </a:r>
            <a:r>
              <a:rPr lang="pl-PL" dirty="0" err="1" smtClean="0"/>
              <a:t>hawala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4. Transfery prywatne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oferowanie podstawowych usług </a:t>
            </a:r>
            <a:r>
              <a:rPr lang="pl-PL" dirty="0" smtClean="0"/>
              <a:t>finansowych – </a:t>
            </a:r>
            <a:r>
              <a:rPr lang="pl-PL" dirty="0" smtClean="0"/>
              <a:t>pożyczek, lokat oszczędnościowych czy ubezpieczeń – osobom o niskich </a:t>
            </a:r>
            <a:r>
              <a:rPr lang="pl-PL" dirty="0" smtClean="0"/>
              <a:t>dochodach, dotkniętym zjawiskiem </a:t>
            </a:r>
            <a:r>
              <a:rPr lang="pl-PL" dirty="0" smtClean="0"/>
              <a:t>wykluczenia </a:t>
            </a:r>
            <a:r>
              <a:rPr lang="pl-PL" dirty="0" smtClean="0"/>
              <a:t>finansowego;</a:t>
            </a:r>
          </a:p>
          <a:p>
            <a:r>
              <a:rPr lang="pl-PL" dirty="0" smtClean="0"/>
              <a:t>Świadczeniem </a:t>
            </a:r>
            <a:r>
              <a:rPr lang="pl-PL" dirty="0" smtClean="0"/>
              <a:t>usług </a:t>
            </a:r>
            <a:r>
              <a:rPr lang="pl-PL" dirty="0" err="1" smtClean="0"/>
              <a:t>mikrofinansowych</a:t>
            </a:r>
            <a:r>
              <a:rPr lang="pl-PL" dirty="0" smtClean="0"/>
              <a:t> zajmują </a:t>
            </a:r>
            <a:r>
              <a:rPr lang="pl-PL" dirty="0" smtClean="0"/>
              <a:t>się wyspecjalizowane </a:t>
            </a:r>
            <a:r>
              <a:rPr lang="pl-PL" dirty="0" smtClean="0"/>
              <a:t>instytucje sektora bankowego </a:t>
            </a:r>
            <a:r>
              <a:rPr lang="pl-PL" dirty="0" smtClean="0"/>
              <a:t>(</a:t>
            </a:r>
            <a:r>
              <a:rPr lang="pl-PL" dirty="0" smtClean="0"/>
              <a:t>banki spółdzielcze</a:t>
            </a:r>
            <a:r>
              <a:rPr lang="pl-PL" dirty="0" smtClean="0"/>
              <a:t>, komercyjne, </a:t>
            </a:r>
            <a:r>
              <a:rPr lang="pl-PL" dirty="0" err="1" smtClean="0"/>
              <a:t>mikrofinansowe</a:t>
            </a:r>
            <a:r>
              <a:rPr lang="pl-PL" dirty="0" smtClean="0"/>
              <a:t> lub oszczędnościowe) i </a:t>
            </a:r>
            <a:r>
              <a:rPr lang="pl-PL" dirty="0" err="1" smtClean="0"/>
              <a:t>pozabankowego</a:t>
            </a:r>
            <a:r>
              <a:rPr lang="pl-PL" dirty="0" smtClean="0"/>
              <a:t> (spółdzielnie </a:t>
            </a:r>
            <a:r>
              <a:rPr lang="pl-PL" dirty="0" smtClean="0"/>
              <a:t>finansowe, organizacje typu non-profit, organizacje pozarządowe</a:t>
            </a:r>
            <a:r>
              <a:rPr lang="pl-PL" dirty="0" smtClean="0"/>
              <a:t>)</a:t>
            </a:r>
          </a:p>
          <a:p>
            <a:r>
              <a:rPr lang="pl-PL" dirty="0" smtClean="0"/>
              <a:t>Najbardziej znana usługa: </a:t>
            </a:r>
            <a:r>
              <a:rPr lang="pl-PL" dirty="0" err="1" smtClean="0"/>
              <a:t>mikrokredyt</a:t>
            </a:r>
            <a:r>
              <a:rPr lang="pl-PL" dirty="0" smtClean="0"/>
              <a:t>;</a:t>
            </a:r>
          </a:p>
          <a:p>
            <a:r>
              <a:rPr lang="pl-PL" dirty="0" smtClean="0"/>
              <a:t>Najbardziej znany bank: </a:t>
            </a:r>
            <a:r>
              <a:rPr lang="pl-PL" dirty="0" err="1" smtClean="0"/>
              <a:t>Grameen</a:t>
            </a:r>
            <a:r>
              <a:rPr lang="pl-PL" dirty="0" smtClean="0"/>
              <a:t> Bank w Bangladeszu.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5. </a:t>
            </a:r>
            <a:r>
              <a:rPr lang="pl-PL" dirty="0" err="1" smtClean="0"/>
              <a:t>Mikrofinanse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Problem narastający od kryzysu naftowego w latach 70. XX wieku</a:t>
            </a:r>
          </a:p>
          <a:p>
            <a:r>
              <a:rPr lang="pl-PL" dirty="0" smtClean="0"/>
              <a:t>W latach 80. XX wieku większość inicjatyw ukierunkowana na zwalczenie kryzysu zadłużeniowego w państwach o średnim dochodzie (plany </a:t>
            </a:r>
            <a:r>
              <a:rPr lang="pl-PL" dirty="0" err="1" smtClean="0"/>
              <a:t>Baker’a</a:t>
            </a:r>
            <a:r>
              <a:rPr lang="pl-PL" dirty="0" smtClean="0"/>
              <a:t> i </a:t>
            </a:r>
            <a:r>
              <a:rPr lang="pl-PL" dirty="0" err="1" smtClean="0"/>
              <a:t>Brady’ego</a:t>
            </a:r>
            <a:r>
              <a:rPr lang="pl-PL" dirty="0" smtClean="0"/>
              <a:t>);</a:t>
            </a:r>
          </a:p>
          <a:p>
            <a:r>
              <a:rPr lang="pl-PL" dirty="0" smtClean="0"/>
              <a:t>Obecnie najostrzejszy problem to państwa najbiedniejsze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6. Zadłużenie zagraniczne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HIPC</a:t>
            </a:r>
            <a:endParaRPr lang="pl-P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19" y="1196752"/>
            <a:ext cx="8494663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666523"/>
          </a:xfrm>
        </p:spPr>
        <p:txBody>
          <a:bodyPr>
            <a:noAutofit/>
          </a:bodyPr>
          <a:lstStyle/>
          <a:p>
            <a:pPr marL="850392" lvl="1" indent="-457200">
              <a:buFont typeface="+mj-lt"/>
              <a:buAutoNum type="arabicPeriod"/>
            </a:pPr>
            <a:r>
              <a:rPr lang="pl-PL" sz="2800" dirty="0" smtClean="0"/>
              <a:t>Finansowanie </a:t>
            </a:r>
            <a:r>
              <a:rPr lang="pl-PL" sz="2800" dirty="0" smtClean="0"/>
              <a:t>rozwoju: oszczędności wewnętrzne </a:t>
            </a:r>
            <a:r>
              <a:rPr lang="pl-PL" sz="2800" dirty="0" err="1" smtClean="0"/>
              <a:t>vs</a:t>
            </a:r>
            <a:r>
              <a:rPr lang="pl-PL" sz="2800" dirty="0" smtClean="0"/>
              <a:t>. finansowanie zewnętrzne</a:t>
            </a:r>
            <a:endParaRPr lang="pl-PL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pl-PL" sz="2800" dirty="0" smtClean="0"/>
              <a:t>Oficjalna pomoc rozwojowa (ODA)</a:t>
            </a:r>
            <a:endParaRPr lang="pl-PL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pl-PL" sz="2800" dirty="0" smtClean="0"/>
              <a:t>Inne źródła finansowania zewnętrznego</a:t>
            </a:r>
            <a:endParaRPr lang="pl-PL" sz="2000" dirty="0" smtClean="0"/>
          </a:p>
          <a:p>
            <a:pPr marL="1088136" lvl="2" indent="-457200"/>
            <a:r>
              <a:rPr lang="pl-PL" sz="2800" dirty="0" smtClean="0"/>
              <a:t>Pożyczki komercyjne</a:t>
            </a:r>
          </a:p>
          <a:p>
            <a:pPr marL="1088136" lvl="2" indent="-457200"/>
            <a:r>
              <a:rPr lang="pl-PL" sz="2800" dirty="0" smtClean="0"/>
              <a:t>Inwestycje portfelowe</a:t>
            </a:r>
            <a:endParaRPr lang="pl-PL" sz="2000" dirty="0" smtClean="0"/>
          </a:p>
          <a:p>
            <a:pPr marL="1088136" lvl="2" indent="-457200"/>
            <a:r>
              <a:rPr lang="pl-PL" sz="2800" dirty="0" smtClean="0"/>
              <a:t>Inwestycje bezpośrednie</a:t>
            </a:r>
          </a:p>
          <a:p>
            <a:pPr marL="1088136" lvl="2" indent="-457200"/>
            <a:r>
              <a:rPr lang="pl-PL" sz="2800" dirty="0" smtClean="0"/>
              <a:t>Pomoc </a:t>
            </a:r>
            <a:r>
              <a:rPr lang="pl-PL" sz="2800" dirty="0" err="1" smtClean="0"/>
              <a:t>NGOs</a:t>
            </a:r>
            <a:endParaRPr lang="pl-PL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pl-PL" sz="2800" dirty="0" smtClean="0"/>
              <a:t>Transfery </a:t>
            </a:r>
            <a:r>
              <a:rPr lang="pl-PL" sz="2800" dirty="0" smtClean="0"/>
              <a:t>prywatne (</a:t>
            </a:r>
            <a:r>
              <a:rPr lang="pl-PL" sz="2800" dirty="0" err="1" smtClean="0"/>
              <a:t>remittances</a:t>
            </a:r>
            <a:r>
              <a:rPr lang="pl-PL" sz="2800" dirty="0" smtClean="0"/>
              <a:t>)</a:t>
            </a:r>
            <a:endParaRPr lang="pl-PL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pl-PL" sz="2800" dirty="0" err="1" smtClean="0"/>
              <a:t>Mikrofinanse</a:t>
            </a:r>
            <a:endParaRPr lang="pl-PL" sz="2000" dirty="0" smtClean="0"/>
          </a:p>
          <a:p>
            <a:pPr marL="850392" lvl="1" indent="-457200">
              <a:buFont typeface="+mj-lt"/>
              <a:buAutoNum type="arabicPeriod"/>
            </a:pPr>
            <a:r>
              <a:rPr lang="pl-PL" sz="2800" dirty="0" smtClean="0"/>
              <a:t>Zadłużenie zagraniczne państw rozwijających </a:t>
            </a:r>
            <a:r>
              <a:rPr lang="pl-PL" sz="2800" dirty="0" smtClean="0"/>
              <a:t>się</a:t>
            </a:r>
            <a:endParaRPr lang="pl-PL" sz="20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Plan wykładu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Zasoby finansowe są warunkiem koniecznym, lecz nie wystarczającym do zwalczenia luki rozwojowej;</a:t>
            </a:r>
          </a:p>
          <a:p>
            <a:r>
              <a:rPr lang="pl-PL" dirty="0" smtClean="0"/>
              <a:t>Większość środków na cele rozwojowe pochodzi ze źródeł wewnętrznych;</a:t>
            </a:r>
          </a:p>
          <a:p>
            <a:r>
              <a:rPr lang="pl-PL" dirty="0" smtClean="0"/>
              <a:t>Problem państw najbiedniejszych: niedostateczne oszczędności wewnętrzne (błędne koło ubóstwa);</a:t>
            </a:r>
          </a:p>
          <a:p>
            <a:r>
              <a:rPr lang="pl-PL" dirty="0" smtClean="0"/>
              <a:t>Społeczność międzynarodowa przez 60 lat wypracowała szereg sposobów finansowania rozwoju.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1. Finansowanie rozwoju gospodarczego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Od lat 50. XX wieku pomoc dla państw rozwijających się</a:t>
            </a:r>
          </a:p>
          <a:p>
            <a:r>
              <a:rPr lang="pl-PL" dirty="0" smtClean="0"/>
              <a:t>Główna instytucja: Development </a:t>
            </a:r>
            <a:r>
              <a:rPr lang="pl-PL" dirty="0" err="1" smtClean="0"/>
              <a:t>Assistance</a:t>
            </a:r>
            <a:r>
              <a:rPr lang="pl-PL" dirty="0" smtClean="0"/>
              <a:t> </a:t>
            </a:r>
            <a:r>
              <a:rPr lang="pl-PL" dirty="0" err="1" smtClean="0"/>
              <a:t>Committe</a:t>
            </a:r>
            <a:r>
              <a:rPr lang="pl-PL" dirty="0" smtClean="0"/>
              <a:t> przy OECD</a:t>
            </a:r>
          </a:p>
          <a:p>
            <a:r>
              <a:rPr lang="pl-PL" dirty="0" smtClean="0"/>
              <a:t>ODA: </a:t>
            </a:r>
            <a:r>
              <a:rPr lang="pl-PL" dirty="0" err="1" smtClean="0"/>
              <a:t>Official</a:t>
            </a:r>
            <a:r>
              <a:rPr lang="pl-PL" dirty="0" smtClean="0"/>
              <a:t> Development </a:t>
            </a:r>
            <a:r>
              <a:rPr lang="pl-PL" dirty="0" err="1" smtClean="0"/>
              <a:t>Assistance</a:t>
            </a:r>
            <a:endParaRPr lang="pl-PL" dirty="0" smtClean="0"/>
          </a:p>
          <a:p>
            <a:r>
              <a:rPr lang="pl-PL" dirty="0" smtClean="0"/>
              <a:t>Dla państw w okresie transformacji: OA (</a:t>
            </a:r>
            <a:r>
              <a:rPr lang="pl-PL" dirty="0" err="1" smtClean="0"/>
              <a:t>Official</a:t>
            </a:r>
            <a:r>
              <a:rPr lang="pl-PL" dirty="0" smtClean="0"/>
              <a:t> </a:t>
            </a:r>
            <a:r>
              <a:rPr lang="pl-PL" dirty="0" err="1" smtClean="0"/>
              <a:t>Assistance</a:t>
            </a:r>
            <a:r>
              <a:rPr lang="pl-PL" dirty="0" smtClean="0"/>
              <a:t>)</a:t>
            </a:r>
          </a:p>
          <a:p>
            <a:r>
              <a:rPr lang="pl-PL" dirty="0" smtClean="0"/>
              <a:t>DEFINICJA (3 warunki)</a:t>
            </a:r>
          </a:p>
          <a:p>
            <a:pPr lvl="1"/>
            <a:r>
              <a:rPr lang="pl-PL" dirty="0" smtClean="0"/>
              <a:t>Źródła oficjalne</a:t>
            </a:r>
          </a:p>
          <a:p>
            <a:pPr lvl="1"/>
            <a:r>
              <a:rPr lang="pl-PL" dirty="0" smtClean="0"/>
              <a:t>Przeznaczona na cele rozwojowe</a:t>
            </a:r>
          </a:p>
          <a:p>
            <a:pPr lvl="1"/>
            <a:r>
              <a:rPr lang="pl-PL" dirty="0" smtClean="0"/>
              <a:t>Min. 25% grantu</a:t>
            </a:r>
          </a:p>
          <a:p>
            <a:pPr lvl="1"/>
            <a:r>
              <a:rPr lang="pl-PL" dirty="0" smtClean="0"/>
              <a:t>Dodatkowo: beneficjent na liście biorców DAC</a:t>
            </a:r>
          </a:p>
          <a:p>
            <a:r>
              <a:rPr lang="pl-PL" dirty="0" smtClean="0"/>
              <a:t>Pomoc rozwojowa ≠ pomoc humanitarna.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2. Oficjalna pomoc rozwojowa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Finansowa</a:t>
            </a:r>
          </a:p>
          <a:p>
            <a:pPr lvl="1"/>
            <a:r>
              <a:rPr lang="pl-PL" dirty="0" smtClean="0"/>
              <a:t>Darowizny</a:t>
            </a:r>
          </a:p>
          <a:p>
            <a:pPr lvl="1"/>
            <a:r>
              <a:rPr lang="pl-PL" dirty="0" smtClean="0"/>
              <a:t>Kredyty</a:t>
            </a:r>
          </a:p>
          <a:p>
            <a:pPr lvl="1"/>
            <a:r>
              <a:rPr lang="pl-PL" dirty="0" smtClean="0"/>
              <a:t>Umorzenie długów</a:t>
            </a:r>
          </a:p>
          <a:p>
            <a:r>
              <a:rPr lang="pl-PL" dirty="0" smtClean="0"/>
              <a:t>Rzeczowa</a:t>
            </a:r>
          </a:p>
          <a:p>
            <a:pPr lvl="1"/>
            <a:r>
              <a:rPr lang="pl-PL" dirty="0" smtClean="0"/>
              <a:t>Dobra konsumpcyjne</a:t>
            </a:r>
          </a:p>
          <a:p>
            <a:pPr lvl="1"/>
            <a:r>
              <a:rPr lang="pl-PL" dirty="0" smtClean="0"/>
              <a:t>Dobra inwestycyjne</a:t>
            </a:r>
          </a:p>
          <a:p>
            <a:pPr lvl="1"/>
            <a:r>
              <a:rPr lang="pl-PL" dirty="0" smtClean="0"/>
              <a:t>Pomoc żywnościowa</a:t>
            </a:r>
          </a:p>
          <a:p>
            <a:r>
              <a:rPr lang="pl-PL" dirty="0" smtClean="0"/>
              <a:t>Techniczna</a:t>
            </a:r>
          </a:p>
          <a:p>
            <a:pPr lvl="1"/>
            <a:r>
              <a:rPr lang="pl-PL" dirty="0" smtClean="0"/>
              <a:t>Szkolenia</a:t>
            </a:r>
          </a:p>
          <a:p>
            <a:pPr lvl="1"/>
            <a:r>
              <a:rPr lang="pl-PL" dirty="0" smtClean="0"/>
              <a:t>Doradztwo</a:t>
            </a:r>
          </a:p>
          <a:p>
            <a:pPr lvl="1"/>
            <a:r>
              <a:rPr lang="pl-PL" dirty="0" smtClean="0"/>
              <a:t>Ekspertyzy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Formy pomocy rozwojowej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Lata powojenne: 5-6 </a:t>
            </a:r>
            <a:r>
              <a:rPr lang="pl-PL" dirty="0" err="1" smtClean="0"/>
              <a:t>mlrd</a:t>
            </a:r>
            <a:r>
              <a:rPr lang="pl-PL" dirty="0" smtClean="0"/>
              <a:t> USD/rok</a:t>
            </a:r>
          </a:p>
          <a:p>
            <a:r>
              <a:rPr lang="pl-PL" dirty="0" smtClean="0"/>
              <a:t>Znaczny wzrost w latach 80. XX wieku (realizacja postanowień consensusu waszyngtońskiego);</a:t>
            </a:r>
          </a:p>
          <a:p>
            <a:r>
              <a:rPr lang="pl-PL" dirty="0" smtClean="0"/>
              <a:t>Rozczarowanie efektywnością w latach 90. XX wieku;</a:t>
            </a:r>
          </a:p>
          <a:p>
            <a:r>
              <a:rPr lang="pl-PL" dirty="0" smtClean="0"/>
              <a:t>Wzrost nakładów od czasu przyjęcia Deklaracji Milenijnej – około 50 </a:t>
            </a:r>
            <a:r>
              <a:rPr lang="pl-PL" dirty="0" err="1" smtClean="0"/>
              <a:t>mlrd</a:t>
            </a:r>
            <a:r>
              <a:rPr lang="pl-PL" dirty="0" smtClean="0"/>
              <a:t> USD/rok dodatkowo potrzebne do realizacji;</a:t>
            </a:r>
          </a:p>
          <a:p>
            <a:r>
              <a:rPr lang="pl-PL" dirty="0" smtClean="0"/>
              <a:t>Ponad 100 </a:t>
            </a:r>
            <a:r>
              <a:rPr lang="pl-PL" dirty="0" err="1" smtClean="0"/>
              <a:t>mlrd</a:t>
            </a:r>
            <a:r>
              <a:rPr lang="pl-PL" dirty="0" smtClean="0"/>
              <a:t>/rok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Transfery pomocowe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 fontScale="85000" lnSpcReduction="20000"/>
          </a:bodyPr>
          <a:lstStyle/>
          <a:p>
            <a:r>
              <a:rPr lang="pl-PL" dirty="0" smtClean="0"/>
              <a:t>Marzec 2002: </a:t>
            </a:r>
            <a:r>
              <a:rPr lang="pl-PL" dirty="0" smtClean="0"/>
              <a:t>M</a:t>
            </a:r>
            <a:r>
              <a:rPr lang="pl-PL" dirty="0" smtClean="0"/>
              <a:t>iędzynarodowa Konferencja ONZ ds. Finansowania Rozwoju w Monterrey w Meksyku;</a:t>
            </a:r>
          </a:p>
          <a:p>
            <a:r>
              <a:rPr lang="pl-PL" dirty="0" smtClean="0"/>
              <a:t>Zobowiązanie się państw rozwiniętych i rozwijających się do partnerstwa na rzecz rozwoju poprzez </a:t>
            </a:r>
            <a:r>
              <a:rPr lang="pl-PL" dirty="0" smtClean="0"/>
              <a:t>m.in. </a:t>
            </a:r>
            <a:r>
              <a:rPr lang="pl-PL" dirty="0" smtClean="0"/>
              <a:t>mobilizowanie </a:t>
            </a:r>
            <a:r>
              <a:rPr lang="pl-PL" dirty="0" smtClean="0"/>
              <a:t>krajowych zasobów, przyciąganie międzynarodowego kapitału, promowanie międzynarodowej wymiany handlowej będącej motorem rozwoju, intensyfikację międzynarodowej współpracy finansowej i technicznej na rzecz rozwoju, trwałe finansowanie długu i umorzenie zewnętrznego zadłużenia oraz zwiększenie spójności i zgodności międzynarodowych systemów monetarnych, finansowych i </a:t>
            </a:r>
            <a:r>
              <a:rPr lang="pl-PL" dirty="0" smtClean="0"/>
              <a:t>handlowych;</a:t>
            </a:r>
          </a:p>
          <a:p>
            <a:r>
              <a:rPr lang="pl-PL" dirty="0" smtClean="0"/>
              <a:t>Państwa rozwijające uznają 0,7% PKB jako </a:t>
            </a:r>
            <a:r>
              <a:rPr lang="pl-PL" dirty="0" smtClean="0"/>
              <a:t>minimalny poziom </a:t>
            </a:r>
            <a:r>
              <a:rPr lang="pl-PL" dirty="0" err="1" smtClean="0"/>
              <a:t>poziom</a:t>
            </a:r>
            <a:r>
              <a:rPr lang="pl-PL" dirty="0" smtClean="0"/>
              <a:t> pomocy umożliwiający wyjście z biedy krajom najmniej rozwiniętym i realizację Milenijnych </a:t>
            </a:r>
            <a:r>
              <a:rPr lang="pl-PL" dirty="0" err="1" smtClean="0"/>
              <a:t>Celow</a:t>
            </a:r>
            <a:r>
              <a:rPr lang="pl-PL" dirty="0" smtClean="0"/>
              <a:t> </a:t>
            </a:r>
            <a:r>
              <a:rPr lang="pl-PL" dirty="0" smtClean="0"/>
              <a:t>Rozwoju.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 smtClean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Porozumienie z Monterrey 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Beneficjenci ODA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12576" y="1052736"/>
            <a:ext cx="1029714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Dawcy ODA (wartości)</a:t>
            </a:r>
            <a:endParaRPr lang="pl-PL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007192" cy="51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628</TotalTime>
  <Words>604</Words>
  <Application>Microsoft Office PowerPoint</Application>
  <PresentationFormat>Pokaz na ekranie (4:3)</PresentationFormat>
  <Paragraphs>96</Paragraphs>
  <Slides>16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7" baseType="lpstr">
      <vt:lpstr>Hol</vt:lpstr>
      <vt:lpstr>Finansowanie rozwoju gospodarczego</vt:lpstr>
      <vt:lpstr>Plan wykładu</vt:lpstr>
      <vt:lpstr>1. Finansowanie rozwoju gospodarczego</vt:lpstr>
      <vt:lpstr>2. Oficjalna pomoc rozwojowa</vt:lpstr>
      <vt:lpstr>Formy pomocy rozwojowej</vt:lpstr>
      <vt:lpstr>Transfery pomocowe</vt:lpstr>
      <vt:lpstr>Porozumienie z Monterrey </vt:lpstr>
      <vt:lpstr>Beneficjenci ODA</vt:lpstr>
      <vt:lpstr>Dawcy ODA (wartości)</vt:lpstr>
      <vt:lpstr>Dawcy ODA (% PKB)</vt:lpstr>
      <vt:lpstr>3. Inne źródła kapitału</vt:lpstr>
      <vt:lpstr>Slajd 12</vt:lpstr>
      <vt:lpstr>4. Transfery prywatne</vt:lpstr>
      <vt:lpstr>5. Mikrofinanse</vt:lpstr>
      <vt:lpstr>6. Zadłużenie zagraniczne</vt:lpstr>
      <vt:lpstr>HIPC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Finansowanie rozwoju gospodarczego</dc:title>
  <dc:creator>Karina J</dc:creator>
  <cp:lastModifiedBy>Karina J</cp:lastModifiedBy>
  <cp:revision>7</cp:revision>
  <dcterms:created xsi:type="dcterms:W3CDTF">2010-06-19T18:22:11Z</dcterms:created>
  <dcterms:modified xsi:type="dcterms:W3CDTF">2010-06-20T04:50:52Z</dcterms:modified>
</cp:coreProperties>
</file>