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84" r:id="rId9"/>
    <p:sldId id="285" r:id="rId10"/>
    <p:sldId id="261" r:id="rId11"/>
    <p:sldId id="263" r:id="rId12"/>
    <p:sldId id="262" r:id="rId13"/>
    <p:sldId id="264" r:id="rId14"/>
    <p:sldId id="281" r:id="rId15"/>
    <p:sldId id="265" r:id="rId16"/>
    <p:sldId id="266" r:id="rId17"/>
    <p:sldId id="267" r:id="rId18"/>
    <p:sldId id="268" r:id="rId19"/>
    <p:sldId id="269" r:id="rId20"/>
    <p:sldId id="271" r:id="rId21"/>
    <p:sldId id="272" r:id="rId22"/>
    <p:sldId id="273" r:id="rId23"/>
    <p:sldId id="274" r:id="rId24"/>
    <p:sldId id="276" r:id="rId25"/>
    <p:sldId id="277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1246C-EE7D-4596-947C-385183BBCB08}" type="datetimeFigureOut">
              <a:rPr lang="pl-PL" smtClean="0"/>
              <a:pPr/>
              <a:t>2010-03-28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65D20-EA15-4CAB-A65A-AA52007D18B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65D20-EA15-4CAB-A65A-AA52007D18BC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70232E-E4CE-485D-AF32-38F91C409927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5B7DA-C0A8-419A-BD13-B476F3E02D37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F7944-4704-4F43-A5B9-6F6E835B57B5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59D83B-D6B2-4ECA-B268-45DE7CEC948D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5A786E-1F77-4121-A675-4FC9AE7AA49D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B5FEC-29F7-4EE1-B9DE-653B0838C68C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52B0F5-8131-48A0-8682-BDC2DDD8888A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25D34-8A36-4AF1-A21D-D13B3AEB992D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F744F-52F8-4B1F-8884-E1B65BCF9E8D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EF6AD5-B62F-4669-860A-A6BDC94845BD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7DA5DE-24EE-4260-B60C-E2CBB9433C9A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AFAE6C-DB2C-4F52-9891-2D0577CA73D6}" type="datetime1">
              <a:rPr lang="pl-PL" smtClean="0"/>
              <a:pPr/>
              <a:t>2010-03-28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61E697-4286-4D94-8E9E-1A23A1F49A9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.jedrzejowska@uw.edu.p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829761"/>
          </a:xfrm>
        </p:spPr>
        <p:txBody>
          <a:bodyPr/>
          <a:lstStyle/>
          <a:p>
            <a:r>
              <a:rPr lang="pl-PL" dirty="0" smtClean="0"/>
              <a:t>EKONOMIA ROZWOJU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071810"/>
            <a:ext cx="7772400" cy="1857388"/>
          </a:xfrm>
        </p:spPr>
        <p:txBody>
          <a:bodyPr>
            <a:normAutofit fontScale="85000" lnSpcReduction="20000"/>
          </a:bodyPr>
          <a:lstStyle/>
          <a:p>
            <a:r>
              <a:rPr lang="pl-PL" sz="2900" dirty="0"/>
              <a:t>Program wykładu (30 godz.) </a:t>
            </a:r>
            <a:endParaRPr lang="pl-PL" sz="2900" dirty="0" smtClean="0"/>
          </a:p>
          <a:p>
            <a:r>
              <a:rPr lang="pl-PL" sz="2900" dirty="0" smtClean="0"/>
              <a:t>dla studentów </a:t>
            </a:r>
          </a:p>
          <a:p>
            <a:r>
              <a:rPr lang="pl-PL" sz="2900" dirty="0" smtClean="0"/>
              <a:t>I roku studiów zaocznych II stopnia</a:t>
            </a:r>
          </a:p>
          <a:p>
            <a:r>
              <a:rPr lang="pl-PL" sz="2900" dirty="0" smtClean="0"/>
              <a:t>na kierunku stosunki międzynarodowe</a:t>
            </a:r>
          </a:p>
          <a:p>
            <a:r>
              <a:rPr lang="pl-PL" sz="2900" dirty="0" smtClean="0"/>
              <a:t>rok </a:t>
            </a:r>
            <a:r>
              <a:rPr lang="pl-PL" sz="2900" dirty="0"/>
              <a:t>akademicki </a:t>
            </a:r>
            <a:r>
              <a:rPr lang="pl-PL" sz="2900" dirty="0" smtClean="0"/>
              <a:t>2009/2010</a:t>
            </a:r>
            <a:endParaRPr lang="pl-PL" sz="2900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Bagiński, P., Czaplicka, K., </a:t>
            </a:r>
            <a:r>
              <a:rPr lang="pl-PL" dirty="0" err="1"/>
              <a:t>Szczyciński</a:t>
            </a:r>
            <a:r>
              <a:rPr lang="pl-PL" dirty="0"/>
              <a:t>, J., </a:t>
            </a:r>
            <a:r>
              <a:rPr lang="pl-PL" i="1" dirty="0"/>
              <a:t>Międzynarodowa współpraca na rzecz rozwoju</a:t>
            </a:r>
            <a:r>
              <a:rPr lang="pl-PL" dirty="0"/>
              <a:t>, Polskie Wydawnictwo Ekonomiczne, Warszawa 2009</a:t>
            </a:r>
          </a:p>
          <a:p>
            <a:pPr algn="just"/>
            <a:r>
              <a:rPr lang="pl-PL" dirty="0"/>
              <a:t>Piasecki, R., </a:t>
            </a:r>
            <a:r>
              <a:rPr lang="pl-PL" i="1" dirty="0"/>
              <a:t>Rozwój gospodarczy a globalizacja</a:t>
            </a:r>
            <a:r>
              <a:rPr lang="pl-PL" dirty="0"/>
              <a:t>, Polskie Wydawnictwo Ekonomiczne, Warszawa 2003</a:t>
            </a:r>
          </a:p>
          <a:p>
            <a:pPr algn="just"/>
            <a:r>
              <a:rPr lang="pl-PL" dirty="0"/>
              <a:t>Piasecki, R. (red.), </a:t>
            </a:r>
            <a:r>
              <a:rPr lang="pl-PL" i="1" dirty="0"/>
              <a:t>Ekonomia rozwoju</a:t>
            </a:r>
            <a:r>
              <a:rPr lang="pl-PL" dirty="0"/>
              <a:t>, Polskie Wydawnictwo Ekonomiczne, Warszawa 2007</a:t>
            </a:r>
          </a:p>
          <a:p>
            <a:pPr algn="just"/>
            <a:r>
              <a:rPr lang="en-US" dirty="0"/>
              <a:t>Ray, D., </a:t>
            </a:r>
            <a:r>
              <a:rPr lang="en-US" i="1" dirty="0"/>
              <a:t>Development Economics</a:t>
            </a:r>
            <a:r>
              <a:rPr lang="en-US" dirty="0"/>
              <a:t>, Princeton University Press, 1998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 przedmiotu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Thirwall</a:t>
            </a:r>
            <a:r>
              <a:rPr lang="pl-PL" dirty="0" smtClean="0"/>
              <a:t>, A.P., </a:t>
            </a:r>
            <a:r>
              <a:rPr lang="pl-PL" i="1" dirty="0" smtClean="0"/>
              <a:t>Growth &amp; Development, </a:t>
            </a:r>
            <a:r>
              <a:rPr lang="pl-PL" i="1" dirty="0" err="1" smtClean="0"/>
              <a:t>with</a:t>
            </a:r>
            <a:r>
              <a:rPr lang="pl-PL" i="1" dirty="0" smtClean="0"/>
              <a:t> </a:t>
            </a:r>
            <a:r>
              <a:rPr lang="pl-PL" i="1" dirty="0" err="1" smtClean="0"/>
              <a:t>Special</a:t>
            </a:r>
            <a:r>
              <a:rPr lang="pl-PL" i="1" dirty="0" smtClean="0"/>
              <a:t> </a:t>
            </a:r>
            <a:r>
              <a:rPr lang="pl-PL" i="1" dirty="0" err="1" smtClean="0"/>
              <a:t>Reference</a:t>
            </a:r>
            <a:r>
              <a:rPr lang="pl-PL" i="1" dirty="0" smtClean="0"/>
              <a:t> to Developing </a:t>
            </a:r>
            <a:r>
              <a:rPr lang="pl-PL" i="1" dirty="0" err="1" smtClean="0"/>
              <a:t>Economies</a:t>
            </a:r>
            <a:r>
              <a:rPr lang="pl-PL" dirty="0" smtClean="0"/>
              <a:t>, </a:t>
            </a:r>
            <a:r>
              <a:rPr lang="pl-PL" dirty="0" err="1" smtClean="0"/>
              <a:t>Eighth</a:t>
            </a:r>
            <a:r>
              <a:rPr lang="pl-PL" dirty="0" smtClean="0"/>
              <a:t> </a:t>
            </a:r>
            <a:r>
              <a:rPr lang="pl-PL" dirty="0" err="1" smtClean="0"/>
              <a:t>Edition</a:t>
            </a:r>
            <a:r>
              <a:rPr lang="pl-PL" dirty="0" smtClean="0"/>
              <a:t>, </a:t>
            </a:r>
            <a:r>
              <a:rPr lang="pl-PL" dirty="0" err="1" smtClean="0"/>
              <a:t>palgrave</a:t>
            </a:r>
            <a:r>
              <a:rPr lang="pl-PL" dirty="0" smtClean="0"/>
              <a:t> </a:t>
            </a:r>
            <a:r>
              <a:rPr lang="pl-PL" dirty="0" err="1" smtClean="0"/>
              <a:t>macmillan</a:t>
            </a:r>
            <a:r>
              <a:rPr lang="pl-PL" dirty="0" smtClean="0"/>
              <a:t>, 2006</a:t>
            </a:r>
          </a:p>
          <a:p>
            <a:r>
              <a:rPr lang="pl-PL" dirty="0" err="1" smtClean="0"/>
              <a:t>Todaro</a:t>
            </a:r>
            <a:r>
              <a:rPr lang="pl-PL" dirty="0" smtClean="0"/>
              <a:t>, M.P., Smith, S.C., </a:t>
            </a:r>
            <a:r>
              <a:rPr lang="pl-PL" i="1" dirty="0" err="1" smtClean="0"/>
              <a:t>Economic</a:t>
            </a:r>
            <a:r>
              <a:rPr lang="pl-PL" i="1" dirty="0" smtClean="0"/>
              <a:t> Development</a:t>
            </a:r>
            <a:r>
              <a:rPr lang="pl-PL" dirty="0" smtClean="0"/>
              <a:t>, </a:t>
            </a:r>
            <a:r>
              <a:rPr lang="pl-PL" dirty="0" err="1" smtClean="0"/>
              <a:t>Tenth</a:t>
            </a:r>
            <a:r>
              <a:rPr lang="pl-PL" dirty="0" smtClean="0"/>
              <a:t> </a:t>
            </a:r>
            <a:r>
              <a:rPr lang="pl-PL" dirty="0" err="1" smtClean="0"/>
              <a:t>Edition</a:t>
            </a:r>
            <a:r>
              <a:rPr lang="pl-PL" dirty="0" smtClean="0"/>
              <a:t>, </a:t>
            </a:r>
            <a:r>
              <a:rPr lang="pl-PL" dirty="0" err="1" smtClean="0"/>
              <a:t>Addison</a:t>
            </a:r>
            <a:r>
              <a:rPr lang="pl-PL" dirty="0" smtClean="0"/>
              <a:t> Wesley, 2009</a:t>
            </a:r>
          </a:p>
          <a:p>
            <a:r>
              <a:rPr lang="pl-PL" dirty="0" err="1" smtClean="0"/>
              <a:t>Nixson</a:t>
            </a:r>
            <a:r>
              <a:rPr lang="pl-PL" dirty="0" smtClean="0"/>
              <a:t>, F., </a:t>
            </a:r>
            <a:r>
              <a:rPr lang="pl-PL" i="1" dirty="0" smtClean="0"/>
              <a:t>Development </a:t>
            </a:r>
            <a:r>
              <a:rPr lang="pl-PL" i="1" dirty="0" err="1" smtClean="0"/>
              <a:t>Economics</a:t>
            </a:r>
            <a:r>
              <a:rPr lang="pl-PL" dirty="0" smtClean="0"/>
              <a:t>, </a:t>
            </a:r>
            <a:r>
              <a:rPr lang="pl-PL" dirty="0" err="1" smtClean="0"/>
              <a:t>Second</a:t>
            </a:r>
            <a:r>
              <a:rPr lang="pl-PL" dirty="0" smtClean="0"/>
              <a:t> </a:t>
            </a:r>
            <a:r>
              <a:rPr lang="pl-PL" dirty="0" err="1" smtClean="0"/>
              <a:t>Edition</a:t>
            </a:r>
            <a:r>
              <a:rPr lang="pl-PL" dirty="0" smtClean="0"/>
              <a:t>, Heinemann, 2001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 przedmiotu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err="1" smtClean="0">
                <a:cs typeface="Times New Roman" pitchFamily="18" charset="0"/>
              </a:rPr>
              <a:t>S</a:t>
            </a:r>
            <a:r>
              <a:rPr lang="pl-PL" sz="2800" dirty="0" err="1" smtClean="0"/>
              <a:t>ulmicka</a:t>
            </a:r>
            <a:r>
              <a:rPr lang="pl-PL" sz="2800" dirty="0" smtClean="0">
                <a:cs typeface="Times New Roman" pitchFamily="18" charset="0"/>
              </a:rPr>
              <a:t>, M., </a:t>
            </a:r>
            <a:r>
              <a:rPr lang="pl-PL" sz="2800" i="1" dirty="0" smtClean="0">
                <a:cs typeface="Times New Roman" pitchFamily="18" charset="0"/>
              </a:rPr>
              <a:t>Ubóstwo we współczesnym świecie</a:t>
            </a:r>
            <a:r>
              <a:rPr lang="pl-PL" sz="2800" dirty="0" smtClean="0">
                <a:cs typeface="Times New Roman" pitchFamily="18" charset="0"/>
              </a:rPr>
              <a:t>, w serii: „</a:t>
            </a:r>
            <a:r>
              <a:rPr lang="pl-PL" sz="2800" i="1" dirty="0" smtClean="0">
                <a:cs typeface="Times New Roman" pitchFamily="18" charset="0"/>
              </a:rPr>
              <a:t>Monografie i Opracowania</a:t>
            </a:r>
            <a:r>
              <a:rPr lang="pl-PL" sz="2800" dirty="0" smtClean="0">
                <a:cs typeface="Times New Roman" pitchFamily="18" charset="0"/>
              </a:rPr>
              <a:t>”, nr 486, SGH, Warszawa 2001</a:t>
            </a:r>
            <a:endParaRPr lang="pl-PL" sz="2800" dirty="0" smtClean="0"/>
          </a:p>
          <a:p>
            <a:pPr algn="just"/>
            <a:r>
              <a:rPr lang="pl-PL" sz="2800" dirty="0" smtClean="0"/>
              <a:t>Sachs, J., </a:t>
            </a:r>
            <a:r>
              <a:rPr lang="pl-PL" sz="2800" i="1" dirty="0" smtClean="0"/>
              <a:t>Koniec z nędzą – Zadanie dla naszego pokolenia, </a:t>
            </a:r>
            <a:r>
              <a:rPr lang="pl-PL" sz="2800" dirty="0" smtClean="0"/>
              <a:t>Wydawnictwo Naukowe PWN, Warszawa 2006</a:t>
            </a:r>
          </a:p>
          <a:p>
            <a:pPr algn="just"/>
            <a:r>
              <a:rPr lang="pl-PL" sz="2800" dirty="0" smtClean="0"/>
              <a:t>Kozak, Z. </a:t>
            </a:r>
            <a:r>
              <a:rPr lang="pl-PL" sz="2800" i="1" dirty="0" smtClean="0">
                <a:cs typeface="Times New Roman" pitchFamily="18" charset="0"/>
              </a:rPr>
              <a:t>Ekonomia zacofania i rozwoju,</a:t>
            </a:r>
            <a:r>
              <a:rPr lang="pl-PL" sz="2800" dirty="0" smtClean="0">
                <a:cs typeface="Times New Roman" pitchFamily="18" charset="0"/>
              </a:rPr>
              <a:t> w serii: </a:t>
            </a:r>
            <a:r>
              <a:rPr lang="pl-PL" sz="2800" i="1" dirty="0" smtClean="0">
                <a:cs typeface="Times New Roman" pitchFamily="18" charset="0"/>
              </a:rPr>
              <a:t>„Monografie i Opracowania”, </a:t>
            </a:r>
            <a:r>
              <a:rPr lang="pl-PL" sz="2800" dirty="0" smtClean="0">
                <a:cs typeface="Times New Roman" pitchFamily="18" charset="0"/>
              </a:rPr>
              <a:t>nr 471, SGH, Warszawa 2001</a:t>
            </a:r>
            <a:endParaRPr lang="pl-PL" sz="2800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 przedmiotu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Ekonomia rozwoju jako oddzielna dyscyplina ekonomii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WYKŁAD 1</a:t>
            </a:r>
          </a:p>
          <a:p>
            <a:r>
              <a:rPr lang="pl-PL" dirty="0" smtClean="0"/>
              <a:t>28.02.2010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/>
              <a:t>Problemy z nazewnictwem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/>
              <a:t>Zakres badawczy ekonomii rozwoju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/>
              <a:t>Studia nad rozwojem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/>
              <a:t>Geneza ekonomii rozwoju jako dyscypliny badawczej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/>
              <a:t>Wczesne nurty ekonomii rozwoju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/>
              <a:t>Ekonomia rozwoju od lat 80. XX wieku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wykładu 1.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j. ang.: </a:t>
            </a:r>
            <a:r>
              <a:rPr lang="pl-PL" i="1" dirty="0" smtClean="0"/>
              <a:t>development </a:t>
            </a:r>
            <a:r>
              <a:rPr lang="pl-PL" i="1" dirty="0" err="1" smtClean="0"/>
              <a:t>economics</a:t>
            </a:r>
            <a:r>
              <a:rPr lang="pl-PL" dirty="0" smtClean="0"/>
              <a:t>, </a:t>
            </a:r>
            <a:r>
              <a:rPr lang="pl-PL" i="1" dirty="0" err="1" smtClean="0"/>
              <a:t>developmental</a:t>
            </a:r>
            <a:r>
              <a:rPr lang="pl-PL" i="1" dirty="0" smtClean="0"/>
              <a:t> </a:t>
            </a:r>
            <a:r>
              <a:rPr lang="pl-PL" i="1" dirty="0" err="1" smtClean="0"/>
              <a:t>economics</a:t>
            </a:r>
            <a:r>
              <a:rPr lang="pl-PL" dirty="0" smtClean="0"/>
              <a:t>, </a:t>
            </a:r>
            <a:r>
              <a:rPr lang="pl-PL" i="1" dirty="0" err="1" smtClean="0"/>
              <a:t>economics</a:t>
            </a:r>
            <a:r>
              <a:rPr lang="pl-PL" i="1" dirty="0" smtClean="0"/>
              <a:t> of development</a:t>
            </a:r>
            <a:r>
              <a:rPr lang="pl-PL" dirty="0" smtClean="0"/>
              <a:t>, </a:t>
            </a:r>
            <a:r>
              <a:rPr lang="pl-PL" i="1" dirty="0" err="1" smtClean="0"/>
              <a:t>economic</a:t>
            </a:r>
            <a:r>
              <a:rPr lang="pl-PL" i="1" dirty="0" smtClean="0"/>
              <a:t> development</a:t>
            </a:r>
            <a:r>
              <a:rPr lang="pl-PL" dirty="0" smtClean="0"/>
              <a:t>;</a:t>
            </a:r>
          </a:p>
          <a:p>
            <a:r>
              <a:rPr lang="pl-PL" dirty="0" smtClean="0"/>
              <a:t>j. franc.: </a:t>
            </a:r>
            <a:r>
              <a:rPr lang="pl-PL" i="1" dirty="0" err="1" smtClean="0"/>
              <a:t>l’</a:t>
            </a:r>
            <a:r>
              <a:rPr lang="pl-PL" i="1" dirty="0" err="1" smtClean="0">
                <a:cs typeface="Times New Roman" pitchFamily="18" charset="0"/>
              </a:rPr>
              <a:t>é</a:t>
            </a:r>
            <a:r>
              <a:rPr lang="pl-PL" i="1" dirty="0" err="1" smtClean="0"/>
              <a:t>conomie</a:t>
            </a:r>
            <a:r>
              <a:rPr lang="pl-PL" i="1" dirty="0" smtClean="0"/>
              <a:t> </a:t>
            </a:r>
            <a:r>
              <a:rPr lang="pl-PL" i="1" dirty="0" err="1" smtClean="0"/>
              <a:t>du</a:t>
            </a:r>
            <a:r>
              <a:rPr lang="pl-PL" i="1" dirty="0" smtClean="0"/>
              <a:t> </a:t>
            </a:r>
            <a:r>
              <a:rPr lang="pl-PL" i="1" dirty="0" err="1" smtClean="0"/>
              <a:t>d</a:t>
            </a:r>
            <a:r>
              <a:rPr lang="pl-PL" i="1" dirty="0" err="1" smtClean="0">
                <a:cs typeface="Times New Roman" pitchFamily="18" charset="0"/>
              </a:rPr>
              <a:t>é</a:t>
            </a:r>
            <a:r>
              <a:rPr lang="pl-PL" i="1" dirty="0" err="1" smtClean="0"/>
              <a:t>veloppement</a:t>
            </a:r>
            <a:r>
              <a:rPr lang="pl-PL" dirty="0" smtClean="0"/>
              <a:t>;</a:t>
            </a:r>
          </a:p>
          <a:p>
            <a:r>
              <a:rPr lang="pl-PL" dirty="0" smtClean="0"/>
              <a:t>j. polski – terminy używane czasem jako synonimy: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i="1" dirty="0" smtClean="0"/>
              <a:t>ekonomia polityczna zacofania gospodarczego </a:t>
            </a:r>
            <a:r>
              <a:rPr lang="pl-PL" sz="2400" dirty="0" smtClean="0"/>
              <a:t>(T. </a:t>
            </a:r>
            <a:r>
              <a:rPr lang="pl-PL" sz="2400" dirty="0" err="1" smtClean="0"/>
              <a:t>Szentes</a:t>
            </a:r>
            <a:r>
              <a:rPr lang="pl-PL" sz="2400" dirty="0" smtClean="0"/>
              <a:t>),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i="1" dirty="0" smtClean="0"/>
              <a:t>ekonomia polityczna krajów rozwijających się </a:t>
            </a:r>
            <a:r>
              <a:rPr lang="pl-PL" sz="2400" dirty="0" smtClean="0"/>
              <a:t>(S. </a:t>
            </a:r>
            <a:r>
              <a:rPr lang="pl-PL" sz="2400" dirty="0" err="1" smtClean="0"/>
              <a:t>Tiulpanow</a:t>
            </a:r>
            <a:r>
              <a:rPr lang="pl-PL" sz="2400" dirty="0" smtClean="0"/>
              <a:t>),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i="1" dirty="0" smtClean="0"/>
              <a:t>makroekonomia krajów mniej zaawansowanych </a:t>
            </a:r>
            <a:r>
              <a:rPr lang="pl-PL" sz="2400" dirty="0" smtClean="0"/>
              <a:t>(J. Nowicki),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i="1" dirty="0" smtClean="0"/>
              <a:t>ekonomia zacofania i rozwoju </a:t>
            </a:r>
            <a:r>
              <a:rPr lang="pl-PL" sz="2400" dirty="0" smtClean="0"/>
              <a:t>(Z. Kozak).</a:t>
            </a:r>
            <a:endParaRPr lang="en-US" sz="2400" dirty="0" smtClean="0"/>
          </a:p>
          <a:p>
            <a:pPr lvl="1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1.1. Problemy z nazewnictwem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90000"/>
              </a:lnSpc>
            </a:pPr>
            <a:r>
              <a:rPr lang="pl-PL" sz="5000" dirty="0" smtClean="0"/>
              <a:t>Pojęcie węższe: teoria rozwoju (</a:t>
            </a:r>
            <a:r>
              <a:rPr lang="pl-PL" sz="5000" dirty="0" err="1" smtClean="0"/>
              <a:t>ang.:</a:t>
            </a:r>
            <a:r>
              <a:rPr lang="pl-PL" sz="5000" i="1" dirty="0" err="1" smtClean="0"/>
              <a:t>development</a:t>
            </a:r>
            <a:r>
              <a:rPr lang="pl-PL" sz="5000" i="1" dirty="0" smtClean="0"/>
              <a:t> </a:t>
            </a:r>
            <a:r>
              <a:rPr lang="pl-PL" sz="5000" i="1" dirty="0" err="1" smtClean="0"/>
              <a:t>theory</a:t>
            </a:r>
            <a:r>
              <a:rPr lang="pl-PL" sz="5000" dirty="0" smtClean="0"/>
              <a:t>, </a:t>
            </a:r>
            <a:r>
              <a:rPr lang="pl-PL" sz="5000" dirty="0" err="1" smtClean="0"/>
              <a:t>fr</a:t>
            </a:r>
            <a:r>
              <a:rPr lang="pl-PL" sz="5000" dirty="0" smtClean="0"/>
              <a:t>.:</a:t>
            </a:r>
            <a:r>
              <a:rPr lang="pl-PL" sz="5000" i="1" dirty="0" smtClean="0"/>
              <a:t> la </a:t>
            </a:r>
            <a:r>
              <a:rPr lang="pl-PL" sz="5000" i="1" dirty="0" err="1" smtClean="0"/>
              <a:t>th</a:t>
            </a:r>
            <a:r>
              <a:rPr lang="pl-PL" sz="5000" i="1" dirty="0" err="1" smtClean="0">
                <a:cs typeface="Times New Roman" pitchFamily="18" charset="0"/>
              </a:rPr>
              <a:t>é</a:t>
            </a:r>
            <a:r>
              <a:rPr lang="pl-PL" sz="5000" i="1" dirty="0" err="1" smtClean="0"/>
              <a:t>orie</a:t>
            </a:r>
            <a:r>
              <a:rPr lang="pl-PL" sz="5000" i="1" dirty="0" smtClean="0"/>
              <a:t> </a:t>
            </a:r>
            <a:r>
              <a:rPr lang="pl-PL" sz="5000" i="1" dirty="0" err="1" smtClean="0"/>
              <a:t>du</a:t>
            </a:r>
            <a:r>
              <a:rPr lang="pl-PL" sz="5000" i="1" dirty="0" smtClean="0"/>
              <a:t> </a:t>
            </a:r>
            <a:r>
              <a:rPr lang="pl-PL" sz="5000" i="1" dirty="0" err="1" smtClean="0"/>
              <a:t>d</a:t>
            </a:r>
            <a:r>
              <a:rPr lang="pl-PL" sz="5000" i="1" dirty="0" err="1" smtClean="0">
                <a:cs typeface="Times New Roman" pitchFamily="18" charset="0"/>
              </a:rPr>
              <a:t>é</a:t>
            </a:r>
            <a:r>
              <a:rPr lang="pl-PL" sz="5000" i="1" dirty="0" err="1" smtClean="0"/>
              <a:t>veloppement</a:t>
            </a:r>
            <a:r>
              <a:rPr lang="pl-PL" sz="5000" dirty="0" smtClean="0"/>
              <a:t>) - obejmuje swym zasięgiem różne teoretyczne koncepcje rozwoju ekonomiczno-społecznego;</a:t>
            </a:r>
          </a:p>
          <a:p>
            <a:pPr algn="just">
              <a:lnSpc>
                <a:spcPct val="90000"/>
              </a:lnSpc>
            </a:pPr>
            <a:r>
              <a:rPr lang="pl-PL" sz="5000" dirty="0" smtClean="0"/>
              <a:t>Niekiedy ekonomia rozwoju pojmowana bywa w sensie uniwersalnym, dotycząc wszystkich krajów świata, niezależnie od poziomu ich zaawansowania gospodarczego;</a:t>
            </a:r>
          </a:p>
          <a:p>
            <a:pPr algn="just">
              <a:lnSpc>
                <a:spcPct val="90000"/>
              </a:lnSpc>
            </a:pPr>
            <a:r>
              <a:rPr lang="pl-PL" sz="5000" dirty="0" smtClean="0"/>
              <a:t>Często zakres badawczy ekonomii rozwoju odnoszony jest jedynie do krajów rozwijających się</a:t>
            </a:r>
          </a:p>
          <a:p>
            <a:pPr algn="just">
              <a:lnSpc>
                <a:spcPct val="90000"/>
              </a:lnSpc>
            </a:pPr>
            <a:r>
              <a:rPr lang="pl-PL" sz="5000" dirty="0" smtClean="0"/>
              <a:t>Ekonomia rozwoju obok aspektów teoretycznych obejmuje też badania empiryczne i stosowane: formułuje zalecenia pod adresem praktyki życia ekonomiczno-społecznego, tj. zawiera elementy rekomendowanych strategii rozwoju i pożądanej polityki gospodarczej.</a:t>
            </a:r>
          </a:p>
          <a:p>
            <a:endParaRPr lang="pl-PL" u="sng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1.2. Zakres badawczy ekonomii rozwoju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pl-PL" sz="3600" dirty="0" smtClean="0"/>
              <a:t>Według M.P. </a:t>
            </a:r>
            <a:r>
              <a:rPr lang="pl-PL" sz="3600" dirty="0" err="1" smtClean="0"/>
              <a:t>Todaro</a:t>
            </a:r>
            <a:r>
              <a:rPr lang="pl-PL" sz="3600" dirty="0" smtClean="0"/>
              <a:t> zakres zainteresowań ekonomii rozwoju jest szerszy niż tradycyjnej makro- i mikroekonomii, bo zajmuje się ona nie tylko optymalizacją procesów produkcji, ale też właściwą dystrybucją wytworzonych dóbr, usług i dochodów między poszczególne grupy społeczne;</a:t>
            </a:r>
          </a:p>
          <a:p>
            <a:pPr algn="just">
              <a:lnSpc>
                <a:spcPct val="90000"/>
              </a:lnSpc>
            </a:pPr>
            <a:r>
              <a:rPr lang="pl-PL" sz="3600" dirty="0" smtClean="0"/>
              <a:t>Zdaniem Z. Kozak – ekonomię rozwoju można nazwać też „ekonomią i teorią życia ludzi biednych, a jej tematem jej badań jest głównie „analiza istoty i przyczyn masowego ubóstwa oraz czynników, kierunków i narzędzi pobudzania rozwoju”; zajmuje się ona również „analizą, doskonaleniem i upowszechnianiem strategii rozwoju, opracowywanych i stosowanych przez rządy i organizacje międzynarodowe” w krajach ubogich.</a:t>
            </a:r>
          </a:p>
          <a:p>
            <a:pPr algn="just">
              <a:lnSpc>
                <a:spcPct val="90000"/>
              </a:lnSpc>
            </a:pPr>
            <a:r>
              <a:rPr lang="pl-PL" sz="3600" dirty="0" smtClean="0"/>
              <a:t>Czyli: ekonomia + wątki społeczne (dość często stosowane pojęcie: socjologia rozwoju)</a:t>
            </a:r>
            <a:endParaRPr lang="en-US" sz="3600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1.2. Zakres badawczy ekonomii rozwoju c.d.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</a:pPr>
            <a:r>
              <a:rPr lang="pl-PL" sz="3400" dirty="0" smtClean="0"/>
              <a:t>Większość autorów podręczników do ekonomii rozwoju rezygnuje 	z precyzyjnego definiowania tego przedmiotu wykładów i dyscypliny badawczej – zwykle podaje się pytanie badawcze i zakres zagadnień</a:t>
            </a:r>
          </a:p>
          <a:p>
            <a:pPr algn="just">
              <a:lnSpc>
                <a:spcPct val="90000"/>
              </a:lnSpc>
            </a:pPr>
            <a:r>
              <a:rPr lang="pl-PL" sz="3400" dirty="0" smtClean="0"/>
              <a:t>Przykład: japońscy ekonomiści Y. Hayami i Y. </a:t>
            </a:r>
            <a:r>
              <a:rPr lang="pl-PL" sz="3400" dirty="0" err="1" smtClean="0"/>
              <a:t>Godo</a:t>
            </a:r>
            <a:r>
              <a:rPr lang="pl-PL" sz="3400" dirty="0" smtClean="0"/>
              <a:t> we wstępie </a:t>
            </a:r>
            <a:r>
              <a:rPr lang="pl-PL" sz="3400" i="1" dirty="0" smtClean="0"/>
              <a:t>Development </a:t>
            </a:r>
            <a:r>
              <a:rPr lang="pl-PL" sz="3400" i="1" dirty="0" err="1" smtClean="0"/>
              <a:t>Economics</a:t>
            </a:r>
            <a:r>
              <a:rPr lang="pl-PL" sz="3400" i="1" dirty="0" smtClean="0"/>
              <a:t>: </a:t>
            </a:r>
            <a:r>
              <a:rPr lang="pl-PL" sz="3400" i="1" dirty="0" err="1" smtClean="0"/>
              <a:t>From</a:t>
            </a:r>
            <a:r>
              <a:rPr lang="pl-PL" sz="3400" i="1" dirty="0" smtClean="0"/>
              <a:t> </a:t>
            </a:r>
            <a:r>
              <a:rPr lang="pl-PL" sz="3400" i="1" dirty="0" err="1" smtClean="0"/>
              <a:t>the</a:t>
            </a:r>
            <a:r>
              <a:rPr lang="pl-PL" sz="3400" i="1" dirty="0" smtClean="0"/>
              <a:t> </a:t>
            </a:r>
            <a:r>
              <a:rPr lang="pl-PL" sz="3400" i="1" dirty="0" err="1" smtClean="0"/>
              <a:t>Poverty</a:t>
            </a:r>
            <a:r>
              <a:rPr lang="pl-PL" sz="3400" i="1" dirty="0" smtClean="0"/>
              <a:t> to </a:t>
            </a:r>
            <a:r>
              <a:rPr lang="pl-PL" sz="3400" i="1" dirty="0" err="1" smtClean="0"/>
              <a:t>the</a:t>
            </a:r>
            <a:r>
              <a:rPr lang="pl-PL" sz="3400" i="1" dirty="0" smtClean="0"/>
              <a:t> </a:t>
            </a:r>
            <a:r>
              <a:rPr lang="pl-PL" sz="3400" i="1" dirty="0" err="1" smtClean="0"/>
              <a:t>Welth</a:t>
            </a:r>
            <a:r>
              <a:rPr lang="pl-PL" sz="3400" i="1" dirty="0" smtClean="0"/>
              <a:t> of </a:t>
            </a:r>
            <a:r>
              <a:rPr lang="pl-PL" sz="3400" i="1" dirty="0" err="1" smtClean="0"/>
              <a:t>Nations</a:t>
            </a:r>
            <a:r>
              <a:rPr lang="pl-PL" sz="3400" dirty="0" smtClean="0"/>
              <a:t> (Oxford/New York 2005, Third </a:t>
            </a:r>
            <a:r>
              <a:rPr lang="pl-PL" sz="3400" dirty="0" err="1" smtClean="0"/>
              <a:t>Edition</a:t>
            </a:r>
            <a:r>
              <a:rPr lang="pl-PL" sz="3400" dirty="0" smtClean="0"/>
              <a:t>) wskazują, że podstawowym zadaniem ekonomii rozwoju jest analiza możliwości przezwyciężenia ubóstwa przez kraje o niskim dochodzie;</a:t>
            </a:r>
          </a:p>
          <a:p>
            <a:pPr algn="just">
              <a:lnSpc>
                <a:spcPct val="90000"/>
              </a:lnSpc>
            </a:pPr>
            <a:r>
              <a:rPr lang="pl-PL" sz="3400" dirty="0" smtClean="0"/>
              <a:t>Ekonomia rozwoju powinna starać się udzielić odpowiedzi na pytanie jak  w warunkach dzisiejszego świata gospodarki o niskim dochodzie mogą wejść na ścieżkę rozwoju gospodarczego.</a:t>
            </a:r>
            <a:endParaRPr lang="en-US" sz="3400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1.2. Zakres badawczy ekonomii rozwoju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sz="2600" dirty="0" smtClean="0"/>
              <a:t>Odmienne definicje d</a:t>
            </a:r>
            <a:r>
              <a:rPr lang="pl-PL" sz="2600" i="1" dirty="0" smtClean="0"/>
              <a:t>evelopment </a:t>
            </a:r>
            <a:r>
              <a:rPr lang="pl-PL" sz="2600" i="1" dirty="0" err="1" smtClean="0"/>
              <a:t>economics</a:t>
            </a:r>
            <a:r>
              <a:rPr lang="pl-PL" sz="2600" dirty="0" smtClean="0"/>
              <a:t> można znaleźć w encyklopedii ekonomii</a:t>
            </a:r>
            <a:r>
              <a:rPr lang="en-US" sz="2600" dirty="0" smtClean="0"/>
              <a:t> </a:t>
            </a:r>
            <a:r>
              <a:rPr lang="pl-PL" sz="2600" dirty="0" smtClean="0"/>
              <a:t>(</a:t>
            </a:r>
            <a:r>
              <a:rPr lang="en-US" sz="2600" dirty="0" smtClean="0"/>
              <a:t>Bell C. "development economics", </a:t>
            </a:r>
            <a:r>
              <a:rPr lang="en-US" sz="2600" i="1" dirty="0" smtClean="0"/>
              <a:t>The New Palgrave: A Dictionary of Economics</a:t>
            </a:r>
            <a:r>
              <a:rPr lang="en-US" sz="2600" dirty="0" smtClean="0"/>
              <a:t>, 1987</a:t>
            </a:r>
            <a:r>
              <a:rPr lang="pl-PL" sz="2600" dirty="0" smtClean="0"/>
              <a:t>) - ekonomia rozwoju została określona jako „</a:t>
            </a:r>
            <a:r>
              <a:rPr lang="pl-PL" sz="2600" dirty="0" err="1" smtClean="0"/>
              <a:t>gałęź</a:t>
            </a:r>
            <a:r>
              <a:rPr lang="pl-PL" sz="2600" dirty="0" smtClean="0"/>
              <a:t> ekonomii zajmująca się aspektami gospodarczymi procesu rozwoju w krajach o niskim dochodzie.” </a:t>
            </a:r>
          </a:p>
          <a:p>
            <a:pPr algn="just"/>
            <a:r>
              <a:rPr lang="pl-PL" sz="2600" dirty="0" smtClean="0"/>
              <a:t>Podkreślając dalej, że „koncentruje się ona nie tylko na metodach wspierania wzrostu, lecz także na sposobach wykorzystania indywidualnego potencjału szerokich warstw ludności”, autor cytowanego hasła stwierdza, że powstające w ramach d</a:t>
            </a:r>
            <a:r>
              <a:rPr lang="pl-PL" sz="2600" i="1" dirty="0" smtClean="0"/>
              <a:t>evelopment </a:t>
            </a:r>
            <a:r>
              <a:rPr lang="pl-PL" sz="2600" i="1" dirty="0" err="1" smtClean="0"/>
              <a:t>economics</a:t>
            </a:r>
            <a:r>
              <a:rPr lang="pl-PL" sz="2600" dirty="0" smtClean="0"/>
              <a:t> teorie i modele powinny być użyteczne dla polityków  gospodarczych w wewnętrznym życiu ekonomicznym i w stosunkach krajów rozwijających się z zagranicą.</a:t>
            </a:r>
            <a:endParaRPr lang="en-US" sz="2600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1.2. Zakres badawczy ekonomii rozwoju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wykład: 30 godzin, 10 zjazdów</a:t>
            </a:r>
          </a:p>
          <a:p>
            <a:pPr algn="just"/>
            <a:r>
              <a:rPr lang="pl-PL" dirty="0" smtClean="0"/>
              <a:t>prowadząca:	</a:t>
            </a:r>
            <a:r>
              <a:rPr lang="pl-PL" b="1" dirty="0" smtClean="0"/>
              <a:t>mgr </a:t>
            </a:r>
            <a:r>
              <a:rPr lang="pl-PL" b="1" dirty="0"/>
              <a:t>Karina Jędrzejowska</a:t>
            </a:r>
          </a:p>
          <a:p>
            <a:pPr algn="just"/>
            <a:r>
              <a:rPr lang="pl-PL" dirty="0" smtClean="0"/>
              <a:t>e-mail:	</a:t>
            </a:r>
            <a:r>
              <a:rPr lang="pl-PL" u="sng" dirty="0" err="1" smtClean="0">
                <a:hlinkClick r:id="rId3"/>
              </a:rPr>
              <a:t>k.jedrzejowska@uw.edu.pl</a:t>
            </a:r>
            <a:r>
              <a:rPr lang="pl-PL" dirty="0" smtClean="0"/>
              <a:t> </a:t>
            </a:r>
            <a:endParaRPr lang="pl-PL" dirty="0"/>
          </a:p>
          <a:p>
            <a:pPr algn="just"/>
            <a:r>
              <a:rPr lang="de-DE" dirty="0" err="1" smtClean="0"/>
              <a:t>dyżur</a:t>
            </a:r>
            <a:r>
              <a:rPr lang="de-DE" dirty="0" smtClean="0"/>
              <a:t>:</a:t>
            </a:r>
            <a:r>
              <a:rPr lang="pl-PL" dirty="0" smtClean="0"/>
              <a:t>	poniedziałek</a:t>
            </a:r>
            <a:r>
              <a:rPr lang="de-DE" dirty="0" smtClean="0"/>
              <a:t> 18.</a:t>
            </a:r>
            <a:r>
              <a:rPr lang="pl-PL" dirty="0" smtClean="0"/>
              <a:t>30</a:t>
            </a:r>
            <a:r>
              <a:rPr lang="de-DE" dirty="0" smtClean="0"/>
              <a:t>-20.</a:t>
            </a:r>
            <a:r>
              <a:rPr lang="pl-PL" smtClean="0"/>
              <a:t>00</a:t>
            </a:r>
            <a:r>
              <a:rPr lang="de-DE" smtClean="0"/>
              <a:t>, </a:t>
            </a:r>
            <a:r>
              <a:rPr lang="de-DE" dirty="0" err="1"/>
              <a:t>sala</a:t>
            </a:r>
            <a:r>
              <a:rPr lang="de-DE" dirty="0"/>
              <a:t> 503</a:t>
            </a:r>
            <a:r>
              <a:rPr lang="de-DE" dirty="0" smtClean="0"/>
              <a:t>,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err="1"/>
              <a:t>ul</a:t>
            </a:r>
            <a:r>
              <a:rPr lang="de-DE" dirty="0"/>
              <a:t>. </a:t>
            </a:r>
            <a:r>
              <a:rPr lang="de-DE" dirty="0" err="1"/>
              <a:t>Żurawia</a:t>
            </a:r>
            <a:r>
              <a:rPr lang="de-DE" dirty="0"/>
              <a:t> 4	</a:t>
            </a:r>
            <a:endParaRPr lang="pl-PL" dirty="0"/>
          </a:p>
          <a:p>
            <a:pPr algn="just"/>
            <a:r>
              <a:rPr lang="pl-PL" dirty="0" smtClean="0"/>
              <a:t>warunki zaliczenia: zaliczenie </a:t>
            </a:r>
            <a:r>
              <a:rPr lang="pl-PL" dirty="0"/>
              <a:t>egzaminu końcowego (&gt;60%)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Kwestie organizacyjne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999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90000"/>
              </a:lnSpc>
            </a:pPr>
            <a:r>
              <a:rPr lang="pl-PL" sz="4400" dirty="0" smtClean="0"/>
              <a:t>Studia nad rozwojem (</a:t>
            </a:r>
            <a:r>
              <a:rPr lang="pl-PL" sz="4400" i="1" dirty="0" smtClean="0"/>
              <a:t>development </a:t>
            </a:r>
            <a:r>
              <a:rPr lang="pl-PL" sz="4400" i="1" dirty="0" err="1" smtClean="0"/>
              <a:t>studies,les</a:t>
            </a:r>
            <a:r>
              <a:rPr lang="pl-PL" sz="4400" i="1" dirty="0" smtClean="0"/>
              <a:t> </a:t>
            </a:r>
            <a:r>
              <a:rPr lang="pl-PL" sz="4400" i="1" dirty="0" err="1" smtClean="0">
                <a:cs typeface="Times New Roman" pitchFamily="18" charset="0"/>
              </a:rPr>
              <a:t>é</a:t>
            </a:r>
            <a:r>
              <a:rPr lang="pl-PL" sz="4400" i="1" dirty="0" err="1" smtClean="0"/>
              <a:t>tudes</a:t>
            </a:r>
            <a:r>
              <a:rPr lang="pl-PL" sz="4400" i="1" dirty="0" smtClean="0"/>
              <a:t> </a:t>
            </a:r>
            <a:r>
              <a:rPr lang="pl-PL" sz="4400" i="1" dirty="0" err="1" smtClean="0"/>
              <a:t>du</a:t>
            </a:r>
            <a:r>
              <a:rPr lang="pl-PL" sz="4400" i="1" dirty="0" smtClean="0"/>
              <a:t> </a:t>
            </a:r>
            <a:r>
              <a:rPr lang="pl-PL" sz="4400" i="1" dirty="0" err="1" smtClean="0"/>
              <a:t>d</a:t>
            </a:r>
            <a:r>
              <a:rPr lang="pl-PL" sz="4400" i="1" dirty="0" err="1" smtClean="0">
                <a:cs typeface="Times New Roman" pitchFamily="18" charset="0"/>
              </a:rPr>
              <a:t>é</a:t>
            </a:r>
            <a:r>
              <a:rPr lang="pl-PL" sz="4400" i="1" dirty="0" err="1" smtClean="0"/>
              <a:t>veloppement</a:t>
            </a:r>
            <a:r>
              <a:rPr lang="pl-PL" sz="4400" dirty="0" smtClean="0"/>
              <a:t>)</a:t>
            </a:r>
          </a:p>
          <a:p>
            <a:pPr algn="just">
              <a:lnSpc>
                <a:spcPct val="90000"/>
              </a:lnSpc>
            </a:pPr>
            <a:r>
              <a:rPr lang="pl-PL" sz="4400" dirty="0" smtClean="0"/>
              <a:t>Relatywnie nowy (około 20-30 lat) interdyscyplinarny kierunek działalności naukowo-badawczej i kształcenia w zakresie nauk społecznych, zajmujący się problematyką krajów rozwijających się;</a:t>
            </a:r>
          </a:p>
          <a:p>
            <a:pPr algn="just">
              <a:lnSpc>
                <a:spcPct val="90000"/>
              </a:lnSpc>
            </a:pPr>
            <a:r>
              <a:rPr lang="pl-PL" sz="4400" dirty="0" smtClean="0"/>
              <a:t>Obok ekonomii rozwoju </a:t>
            </a:r>
            <a:r>
              <a:rPr lang="pl-PL" sz="4400" i="1" dirty="0" smtClean="0"/>
              <a:t>development </a:t>
            </a:r>
            <a:r>
              <a:rPr lang="pl-PL" sz="4400" i="1" dirty="0" err="1" smtClean="0"/>
              <a:t>studies</a:t>
            </a:r>
            <a:r>
              <a:rPr lang="pl-PL" sz="4400" dirty="0" smtClean="0"/>
              <a:t> obejmują takie dyscypliny jak: socjologia i antropologia rozwoju, historia gospodarcza, geografia, ekologia, demografia, strategie industrializacji, problemy rozwoju rolnictwa i kwestie wyżywienia, zarządzanie projektami rozwojowymi, systemy polityczne krajów rozwijających sie, kraje rozwijające się wobec procesów globalizacji administracja publiczna, polityka oświatowa, etnografia…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1.3. Studia nad rozwojem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</a:pPr>
            <a:r>
              <a:rPr lang="pl-PL" sz="3200" dirty="0" smtClean="0"/>
              <a:t>Główne ośrodki akademickie to m.in.:</a:t>
            </a:r>
          </a:p>
          <a:p>
            <a:pPr lvl="1" algn="just">
              <a:lnSpc>
                <a:spcPct val="90000"/>
              </a:lnSpc>
            </a:pPr>
            <a:r>
              <a:rPr lang="pl-PL" sz="3200" i="1" dirty="0" err="1" smtClean="0"/>
              <a:t>Institute</a:t>
            </a:r>
            <a:r>
              <a:rPr lang="pl-PL" sz="3200" i="1" dirty="0" smtClean="0"/>
              <a:t> of Development </a:t>
            </a:r>
            <a:r>
              <a:rPr lang="pl-PL" sz="3200" i="1" dirty="0" err="1" smtClean="0"/>
              <a:t>Studies</a:t>
            </a:r>
            <a:r>
              <a:rPr lang="pl-PL" sz="3200" i="1" dirty="0" smtClean="0"/>
              <a:t> </a:t>
            </a:r>
            <a:r>
              <a:rPr lang="pl-PL" sz="3200" dirty="0" smtClean="0"/>
              <a:t>(IDS), </a:t>
            </a:r>
            <a:r>
              <a:rPr lang="pl-PL" sz="3200" dirty="0" err="1" smtClean="0"/>
              <a:t>University</a:t>
            </a:r>
            <a:r>
              <a:rPr lang="pl-PL" sz="3200" dirty="0" smtClean="0"/>
              <a:t> of Sussex, Brighton</a:t>
            </a:r>
          </a:p>
          <a:p>
            <a:pPr lvl="1" algn="just">
              <a:lnSpc>
                <a:spcPct val="90000"/>
              </a:lnSpc>
            </a:pPr>
            <a:r>
              <a:rPr lang="pl-PL" sz="3200" i="1" dirty="0" err="1" smtClean="0"/>
              <a:t>Institute</a:t>
            </a:r>
            <a:r>
              <a:rPr lang="pl-PL" sz="3200" i="1" dirty="0" smtClean="0"/>
              <a:t> of </a:t>
            </a:r>
            <a:r>
              <a:rPr lang="pl-PL" sz="3200" i="1" dirty="0" err="1" smtClean="0"/>
              <a:t>Developmenet</a:t>
            </a:r>
            <a:r>
              <a:rPr lang="pl-PL" sz="3200" i="1" dirty="0" smtClean="0"/>
              <a:t> and Policy Management </a:t>
            </a:r>
            <a:r>
              <a:rPr lang="pl-PL" sz="3200" dirty="0" smtClean="0"/>
              <a:t>(IDPM), </a:t>
            </a:r>
            <a:r>
              <a:rPr lang="pl-PL" sz="3200" dirty="0" err="1" smtClean="0"/>
              <a:t>University</a:t>
            </a:r>
            <a:r>
              <a:rPr lang="pl-PL" sz="3200" dirty="0" smtClean="0"/>
              <a:t> of Manchester</a:t>
            </a:r>
          </a:p>
          <a:p>
            <a:pPr lvl="1" algn="just">
              <a:lnSpc>
                <a:spcPct val="90000"/>
              </a:lnSpc>
            </a:pPr>
            <a:r>
              <a:rPr lang="pl-PL" sz="3200" i="1" dirty="0" smtClean="0"/>
              <a:t>Development </a:t>
            </a:r>
            <a:r>
              <a:rPr lang="pl-PL" sz="3200" i="1" dirty="0" err="1" smtClean="0"/>
              <a:t>Studies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Institute</a:t>
            </a:r>
            <a:r>
              <a:rPr lang="pl-PL" sz="3200" dirty="0" smtClean="0"/>
              <a:t> (DESTIN), London </a:t>
            </a:r>
            <a:r>
              <a:rPr lang="pl-PL" sz="3200" dirty="0" err="1" smtClean="0"/>
              <a:t>School</a:t>
            </a:r>
            <a:r>
              <a:rPr lang="pl-PL" sz="3200" dirty="0" smtClean="0"/>
              <a:t> of </a:t>
            </a:r>
            <a:r>
              <a:rPr lang="pl-PL" sz="3200" dirty="0" err="1" smtClean="0"/>
              <a:t>Economics</a:t>
            </a:r>
            <a:endParaRPr lang="pl-PL" sz="3200" dirty="0" smtClean="0"/>
          </a:p>
          <a:p>
            <a:pPr lvl="1" algn="just">
              <a:lnSpc>
                <a:spcPct val="90000"/>
              </a:lnSpc>
            </a:pPr>
            <a:r>
              <a:rPr lang="pl-PL" sz="3200" i="1" dirty="0" err="1" smtClean="0"/>
              <a:t>Institut</a:t>
            </a:r>
            <a:r>
              <a:rPr lang="pl-PL" sz="3200" i="1" dirty="0" smtClean="0"/>
              <a:t> des </a:t>
            </a:r>
            <a:r>
              <a:rPr lang="pl-PL" sz="3200" i="1" dirty="0" err="1" smtClean="0"/>
              <a:t>Etudes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du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D</a:t>
            </a:r>
            <a:r>
              <a:rPr lang="pl-PL" sz="3200" i="1" dirty="0" err="1" smtClean="0">
                <a:cs typeface="Times New Roman" pitchFamily="18" charset="0"/>
              </a:rPr>
              <a:t>é</a:t>
            </a:r>
            <a:r>
              <a:rPr lang="pl-PL" sz="3200" i="1" dirty="0" err="1" smtClean="0"/>
              <a:t>veloppement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Economique</a:t>
            </a:r>
            <a:r>
              <a:rPr lang="pl-PL" sz="3200" i="1" dirty="0" smtClean="0"/>
              <a:t> et </a:t>
            </a:r>
            <a:r>
              <a:rPr lang="pl-PL" sz="3200" i="1" dirty="0" err="1" smtClean="0"/>
              <a:t>Social</a:t>
            </a:r>
            <a:r>
              <a:rPr lang="pl-PL" sz="3200" i="1" dirty="0" smtClean="0"/>
              <a:t> </a:t>
            </a:r>
            <a:r>
              <a:rPr lang="pl-PL" sz="3200" dirty="0" smtClean="0"/>
              <a:t>(na paryskiej Sorbonie)</a:t>
            </a:r>
          </a:p>
          <a:p>
            <a:pPr lvl="1" algn="just">
              <a:lnSpc>
                <a:spcPct val="90000"/>
              </a:lnSpc>
            </a:pPr>
            <a:r>
              <a:rPr lang="pl-PL" sz="3200" i="1" dirty="0" err="1" smtClean="0"/>
              <a:t>Institut</a:t>
            </a:r>
            <a:r>
              <a:rPr lang="pl-PL" sz="3200" i="1" dirty="0" smtClean="0"/>
              <a:t> de </a:t>
            </a:r>
            <a:r>
              <a:rPr lang="pl-PL" sz="3200" i="1" dirty="0" err="1" smtClean="0"/>
              <a:t>Hautes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Etudes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Internationales</a:t>
            </a:r>
            <a:r>
              <a:rPr lang="pl-PL" sz="3200" i="1" dirty="0" smtClean="0"/>
              <a:t> et </a:t>
            </a:r>
            <a:r>
              <a:rPr lang="pl-PL" sz="3200" i="1" dirty="0" err="1" smtClean="0"/>
              <a:t>du</a:t>
            </a:r>
            <a:r>
              <a:rPr lang="pl-PL" sz="3200" i="1" dirty="0" smtClean="0"/>
              <a:t> </a:t>
            </a:r>
            <a:r>
              <a:rPr lang="pl-PL" sz="3200" i="1" dirty="0" err="1" smtClean="0"/>
              <a:t>D</a:t>
            </a:r>
            <a:r>
              <a:rPr lang="pl-PL" sz="3200" i="1" dirty="0" err="1" smtClean="0">
                <a:cs typeface="Times New Roman" pitchFamily="18" charset="0"/>
              </a:rPr>
              <a:t>é</a:t>
            </a:r>
            <a:r>
              <a:rPr lang="pl-PL" sz="3200" i="1" dirty="0" err="1" smtClean="0"/>
              <a:t>veloppement</a:t>
            </a:r>
            <a:r>
              <a:rPr lang="pl-PL" sz="3200" i="1" dirty="0" smtClean="0"/>
              <a:t> </a:t>
            </a:r>
            <a:r>
              <a:rPr lang="pl-PL" sz="3200" dirty="0" smtClean="0"/>
              <a:t>(Genewa)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1.3. Studia nad rozwojem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pl-PL" sz="2600" dirty="0" smtClean="0"/>
              <a:t>Od połowy lat 70. XX wieku aktywnie działa Europejskie Stowarzyszenie Instytutów ds. Rozwoju (EADI – </a:t>
            </a:r>
            <a:r>
              <a:rPr lang="pl-PL" sz="2600" i="1" dirty="0" err="1" smtClean="0"/>
              <a:t>European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Association</a:t>
            </a:r>
            <a:r>
              <a:rPr lang="pl-PL" sz="2600" i="1" dirty="0" smtClean="0"/>
              <a:t> of Development </a:t>
            </a:r>
            <a:r>
              <a:rPr lang="pl-PL" sz="2600" i="1" dirty="0" err="1" smtClean="0"/>
              <a:t>Research</a:t>
            </a:r>
            <a:r>
              <a:rPr lang="pl-PL" sz="2600" i="1" dirty="0" smtClean="0"/>
              <a:t> and </a:t>
            </a:r>
            <a:r>
              <a:rPr lang="pl-PL" sz="2600" i="1" dirty="0" err="1" smtClean="0"/>
              <a:t>Training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Institutes</a:t>
            </a:r>
            <a:r>
              <a:rPr lang="pl-PL" sz="2600" dirty="0" smtClean="0"/>
              <a:t>);</a:t>
            </a:r>
          </a:p>
          <a:p>
            <a:pPr algn="just">
              <a:lnSpc>
                <a:spcPct val="90000"/>
              </a:lnSpc>
            </a:pPr>
            <a:r>
              <a:rPr lang="pl-PL" sz="2600" dirty="0" smtClean="0"/>
              <a:t>Od 1984 badania prowadzone są w ramach mandatu Uniwersytetu Narodów Zjednoczonych (UNU – United </a:t>
            </a:r>
            <a:r>
              <a:rPr lang="pl-PL" sz="2600" dirty="0" err="1" smtClean="0"/>
              <a:t>Nations</a:t>
            </a:r>
            <a:r>
              <a:rPr lang="pl-PL" sz="2600" dirty="0" smtClean="0"/>
              <a:t> </a:t>
            </a:r>
            <a:r>
              <a:rPr lang="pl-PL" sz="2600" dirty="0" err="1" smtClean="0"/>
              <a:t>University</a:t>
            </a:r>
            <a:r>
              <a:rPr lang="pl-PL" sz="2600" dirty="0" smtClean="0"/>
              <a:t>): </a:t>
            </a:r>
            <a:r>
              <a:rPr lang="en-US" sz="2600" i="1" dirty="0" smtClean="0"/>
              <a:t>World Institute for Development Economics Research of the United Nations University </a:t>
            </a:r>
            <a:r>
              <a:rPr lang="en-US" sz="2600" dirty="0" smtClean="0"/>
              <a:t>(UNU-WIDER) </a:t>
            </a:r>
            <a:r>
              <a:rPr lang="pl-PL" sz="2600" dirty="0" smtClean="0"/>
              <a:t> bada kwestie związane z rozwojem gospodarczym i ubóstwem w skali świata i ewentualne rozwiązania problemów krajów rozwijających (nastawienie na praktykę).</a:t>
            </a:r>
          </a:p>
          <a:p>
            <a:pPr algn="just">
              <a:lnSpc>
                <a:spcPct val="90000"/>
              </a:lnSpc>
            </a:pPr>
            <a:r>
              <a:rPr lang="pl-PL" sz="2600" dirty="0" smtClean="0"/>
              <a:t>W Wielkiej Brytanii działa </a:t>
            </a:r>
            <a:r>
              <a:rPr lang="pl-PL" sz="2600" i="1" dirty="0" smtClean="0"/>
              <a:t>Development </a:t>
            </a:r>
            <a:r>
              <a:rPr lang="pl-PL" sz="2600" i="1" dirty="0" err="1" smtClean="0"/>
              <a:t>Studies</a:t>
            </a:r>
            <a:r>
              <a:rPr lang="pl-PL" sz="2600" i="1" dirty="0" smtClean="0"/>
              <a:t> </a:t>
            </a:r>
            <a:r>
              <a:rPr lang="pl-PL" sz="2600" i="1" dirty="0" err="1" smtClean="0"/>
              <a:t>Association</a:t>
            </a:r>
            <a:r>
              <a:rPr lang="pl-PL" sz="2600" i="1" dirty="0" smtClean="0"/>
              <a:t> </a:t>
            </a:r>
            <a:r>
              <a:rPr lang="pl-PL" sz="2600" dirty="0" smtClean="0"/>
              <a:t>(DSA) grupujące zarówno placówki badawcze jak i badaczy rozwoju.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1.3. Studia nad rozwojem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pl-PL" sz="2400" dirty="0" smtClean="0"/>
              <a:t>Ekonomia rozwoju powstała w ośrodkach uniwersyteckich krajów Zachodu w II połowie lat 40. XX wieku;</a:t>
            </a:r>
          </a:p>
          <a:p>
            <a:pPr algn="just">
              <a:lnSpc>
                <a:spcPct val="90000"/>
              </a:lnSpc>
            </a:pPr>
            <a:r>
              <a:rPr lang="pl-PL" sz="2400" dirty="0" smtClean="0"/>
              <a:t>Awansowała do rangi odrębnej dziedziny badawczej  nauk ekonomicznych i przedmiotu wykładów w latach 50., natomiast upowszechniła się szerzej w latach 60. i 70. XX wieku.</a:t>
            </a:r>
          </a:p>
          <a:p>
            <a:pPr algn="just">
              <a:lnSpc>
                <a:spcPct val="90000"/>
              </a:lnSpc>
            </a:pPr>
            <a:r>
              <a:rPr lang="pl-PL" sz="2400" dirty="0" smtClean="0"/>
              <a:t>Przyczyny  wyodrębnienia się ekonomii rozwoju:</a:t>
            </a:r>
          </a:p>
          <a:p>
            <a:pPr lvl="1" algn="just">
              <a:lnSpc>
                <a:spcPct val="90000"/>
              </a:lnSpc>
            </a:pPr>
            <a:r>
              <a:rPr lang="pl-PL" sz="2000" dirty="0" smtClean="0"/>
              <a:t>dostrzeżenie rosnących dysproporcji rozwojowych i głębokich różnic ekonomiczno-społecznych między poszczególnymi państwami;</a:t>
            </a:r>
          </a:p>
          <a:p>
            <a:pPr lvl="1" algn="just">
              <a:lnSpc>
                <a:spcPct val="90000"/>
              </a:lnSpc>
            </a:pPr>
            <a:r>
              <a:rPr lang="pl-PL" sz="2000" dirty="0" smtClean="0"/>
              <a:t>konieczność wyeliminowania groźby światowej „eksplozji demograficznej”, braku żywności (kryzysu żywnościowego) i wyczerpania się zasobów naturalnych;</a:t>
            </a:r>
          </a:p>
          <a:p>
            <a:pPr lvl="1" algn="just">
              <a:lnSpc>
                <a:spcPct val="90000"/>
              </a:lnSpc>
            </a:pPr>
            <a:r>
              <a:rPr lang="pl-PL" sz="2000" dirty="0" smtClean="0"/>
              <a:t>powojenne sukcesy w odbudowie ze zniszczeń krajów Europy Zachodniej (dzięki Planowi Marshalla);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1.4. Geneza ekonomii rozwoju jako dyscypliny badawczej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800" dirty="0" smtClean="0"/>
              <a:t>Za pierwszą książkę poświęconą ekonomii rozwoju uważa się opublikowaną w 1947 r. pracę K. </a:t>
            </a:r>
            <a:r>
              <a:rPr lang="pl-PL" sz="1800" dirty="0" err="1" smtClean="0"/>
              <a:t>Mandelbauma</a:t>
            </a:r>
            <a:r>
              <a:rPr lang="pl-PL" sz="1800" dirty="0" smtClean="0"/>
              <a:t>: „</a:t>
            </a:r>
            <a:r>
              <a:rPr lang="pl-PL" sz="1800" i="1" dirty="0" smtClean="0"/>
              <a:t>Uprzemysłowienie terenów zacofanych</a:t>
            </a:r>
            <a:r>
              <a:rPr lang="pl-PL" sz="1800" dirty="0" smtClean="0"/>
              <a:t>” („</a:t>
            </a:r>
            <a:r>
              <a:rPr lang="pl-PL" sz="1800" i="1" dirty="0" err="1" smtClean="0"/>
              <a:t>The</a:t>
            </a:r>
            <a:r>
              <a:rPr lang="pl-PL" sz="1800" i="1" dirty="0" smtClean="0"/>
              <a:t> </a:t>
            </a:r>
            <a:r>
              <a:rPr lang="pl-PL" sz="1800" i="1" dirty="0" err="1" smtClean="0"/>
              <a:t>Industrialization</a:t>
            </a:r>
            <a:r>
              <a:rPr lang="pl-PL" sz="1800" i="1" dirty="0" smtClean="0"/>
              <a:t> of  </a:t>
            </a:r>
            <a:r>
              <a:rPr lang="pl-PL" sz="1800" i="1" dirty="0" err="1" smtClean="0"/>
              <a:t>Backward</a:t>
            </a:r>
            <a:r>
              <a:rPr lang="pl-PL" sz="1800" i="1" dirty="0" smtClean="0"/>
              <a:t> </a:t>
            </a:r>
            <a:r>
              <a:rPr lang="pl-PL" sz="1800" i="1" dirty="0" err="1" smtClean="0"/>
              <a:t>Areas</a:t>
            </a:r>
            <a:r>
              <a:rPr lang="pl-PL" sz="1800" i="1" dirty="0" smtClean="0"/>
              <a:t>”).</a:t>
            </a:r>
          </a:p>
          <a:p>
            <a:pPr algn="just"/>
            <a:r>
              <a:rPr lang="pl-PL" sz="1800" dirty="0" smtClean="0"/>
              <a:t>Od lat 50-tych do połowy lat 70-tych w ekonomii rozwoju dominowały - jak podkreślają Z. Kozak i R. Piasecki – następujące kierunki badawcze:</a:t>
            </a:r>
          </a:p>
          <a:p>
            <a:pPr lvl="1" algn="just"/>
            <a:r>
              <a:rPr lang="pl-PL" sz="1600" dirty="0" smtClean="0"/>
              <a:t>nawiązujące do dorobku ekonomii neoklasycznej modele wzrostu kumulatywnego i ortodoksyjne teorie rozwoju (akcentujące kluczową rolę niedoboru kapitału, wykorzystania nadwyżek siły roboczej, wyboru technik produkcji i metod industrializacji),</a:t>
            </a:r>
          </a:p>
          <a:p>
            <a:pPr lvl="1" algn="just"/>
            <a:r>
              <a:rPr lang="pl-PL" sz="1600" dirty="0" smtClean="0"/>
              <a:t>opisowe teorie modernizacji (o rodowodzie socjologicznym),</a:t>
            </a:r>
          </a:p>
          <a:p>
            <a:pPr lvl="1" algn="just"/>
            <a:r>
              <a:rPr lang="pl-PL" sz="1600" dirty="0" smtClean="0"/>
              <a:t>powiązane z keynesizmem strukturalne teorie rozwoju,   </a:t>
            </a:r>
          </a:p>
          <a:p>
            <a:pPr lvl="1" algn="just"/>
            <a:r>
              <a:rPr lang="pl-PL" sz="1600" dirty="0" smtClean="0"/>
              <a:t>radykalne i marksistowskie teorie rozwoju gospodarczo-społecznego,</a:t>
            </a:r>
          </a:p>
          <a:p>
            <a:pPr algn="just"/>
            <a:r>
              <a:rPr lang="pl-PL" sz="1800" dirty="0" smtClean="0"/>
              <a:t>Od połowy lat 70-tych zaczęła się faza kryzysu i przewartościowań, kiedy to  D. </a:t>
            </a:r>
            <a:r>
              <a:rPr lang="pl-PL" sz="1800" dirty="0" err="1" smtClean="0"/>
              <a:t>Seers</a:t>
            </a:r>
            <a:r>
              <a:rPr lang="pl-PL" sz="1800" dirty="0" smtClean="0"/>
              <a:t> - jeden z pionierów ekonomii  rozwoju – ogłosił  jej upadek („śmierć”)  jako samodzielnej i twórczej dziedziny badań.</a:t>
            </a:r>
            <a:endParaRPr lang="en-US" sz="1800" dirty="0" smtClean="0"/>
          </a:p>
          <a:p>
            <a:pPr algn="just"/>
            <a:endParaRPr lang="pl-PL" sz="1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1.5. Wczesne nurty ekonomii rozwoju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pl-PL" sz="2400" dirty="0" smtClean="0"/>
              <a:t>W latach 80. „ekonomia rozwoju zaczęła opowiadać się za wolnym rynkiem w gospodarce, a także za ograniczeniem roli państwa w życiu gospodarczym” (R. Piasecki);</a:t>
            </a:r>
          </a:p>
          <a:p>
            <a:pPr algn="just">
              <a:lnSpc>
                <a:spcPct val="90000"/>
              </a:lnSpc>
            </a:pPr>
            <a:r>
              <a:rPr lang="pl-PL" sz="2400" dirty="0" smtClean="0"/>
              <a:t>Upowszechnienie poglądów liberalnych i reform prorynkowych (liberalizacji, prywatyzacji i deregulacji) oraz programów dostosowań strukturalnych, realizowanych przez KSR w ramach ich współpracy z MFW i Bankiem Światowym, zgodnie z tzw. konsensusem waszyngtońskim.</a:t>
            </a:r>
          </a:p>
          <a:p>
            <a:pPr algn="just">
              <a:lnSpc>
                <a:spcPct val="90000"/>
              </a:lnSpc>
            </a:pPr>
            <a:r>
              <a:rPr lang="pl-PL" sz="2400" dirty="0" smtClean="0"/>
              <a:t>Od połowy lat 90. XX wieku – „nowe spojrzenie” na ekonomię rozwoju – nacisk na likwidację ubóstwa (</a:t>
            </a:r>
            <a:r>
              <a:rPr lang="pl-PL" sz="2400" dirty="0" err="1" smtClean="0"/>
              <a:t>MDGs</a:t>
            </a:r>
            <a:r>
              <a:rPr lang="pl-PL" sz="2400" dirty="0" smtClean="0"/>
              <a:t>), dominacja poglądów o  kluczowej roli instytucji w rozwoju gospodarczym.</a:t>
            </a:r>
          </a:p>
          <a:p>
            <a:pPr algn="just">
              <a:lnSpc>
                <a:spcPct val="90000"/>
              </a:lnSpc>
            </a:pP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1.6. Ekonomia rozwoju od lat 80. XX wieku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12800" indent="-812800" algn="just">
              <a:lnSpc>
                <a:spcPct val="90000"/>
              </a:lnSpc>
            </a:pPr>
            <a:r>
              <a:rPr lang="pl-PL" dirty="0" smtClean="0">
                <a:cs typeface="Times New Roman" pitchFamily="18" charset="0"/>
              </a:rPr>
              <a:t>przedstawienie</a:t>
            </a:r>
            <a:r>
              <a:rPr lang="pl-PL" dirty="0" smtClean="0"/>
              <a:t> głównych kierunków           i wyników debaty </a:t>
            </a:r>
            <a:r>
              <a:rPr lang="pl-PL" dirty="0" smtClean="0">
                <a:cs typeface="Times New Roman" pitchFamily="18" charset="0"/>
              </a:rPr>
              <a:t>n</a:t>
            </a:r>
            <a:r>
              <a:rPr lang="pl-PL" dirty="0" smtClean="0"/>
              <a:t>a temat</a:t>
            </a:r>
            <a:r>
              <a:rPr lang="pl-PL" dirty="0" smtClean="0">
                <a:cs typeface="Times New Roman" pitchFamily="18" charset="0"/>
              </a:rPr>
              <a:t> </a:t>
            </a:r>
            <a:r>
              <a:rPr lang="pl-PL" dirty="0" smtClean="0"/>
              <a:t>teoretycznych </a:t>
            </a:r>
            <a:r>
              <a:rPr lang="pl-PL" dirty="0" smtClean="0">
                <a:cs typeface="Times New Roman" pitchFamily="18" charset="0"/>
              </a:rPr>
              <a:t>koncepcji</a:t>
            </a:r>
            <a:r>
              <a:rPr lang="pl-PL" dirty="0" smtClean="0"/>
              <a:t> </a:t>
            </a:r>
            <a:r>
              <a:rPr lang="pl-PL" dirty="0" smtClean="0">
                <a:cs typeface="Times New Roman" pitchFamily="18" charset="0"/>
              </a:rPr>
              <a:t>przezwyciężania zacofania           i ubóstwa w </a:t>
            </a:r>
            <a:r>
              <a:rPr lang="pl-PL" dirty="0" smtClean="0"/>
              <a:t>krajach rozwijających się;</a:t>
            </a:r>
          </a:p>
          <a:p>
            <a:pPr marL="812800" indent="-812800" algn="just">
              <a:lnSpc>
                <a:spcPct val="90000"/>
              </a:lnSpc>
            </a:pPr>
            <a:r>
              <a:rPr lang="pl-PL" dirty="0" smtClean="0"/>
              <a:t>analiza praktycznych doświadczeń krajów rozwijających się Afryki, Azji, Ameryki Łacińskiej, Karaibów i Pacyfiku w zakresie </a:t>
            </a:r>
            <a:r>
              <a:rPr lang="pl-PL" dirty="0" smtClean="0">
                <a:cs typeface="Times New Roman" pitchFamily="18" charset="0"/>
              </a:rPr>
              <a:t>przyspiesz</a:t>
            </a:r>
            <a:r>
              <a:rPr lang="pl-PL" dirty="0" smtClean="0"/>
              <a:t>a</a:t>
            </a:r>
            <a:r>
              <a:rPr lang="pl-PL" dirty="0" smtClean="0">
                <a:cs typeface="Times New Roman" pitchFamily="18" charset="0"/>
              </a:rPr>
              <a:t>nia rozwoju gospodarczo</a:t>
            </a:r>
            <a:r>
              <a:rPr lang="pl-PL" dirty="0" smtClean="0"/>
              <a:t>-społecznego </a:t>
            </a:r>
            <a:r>
              <a:rPr lang="pl-PL" dirty="0" smtClean="0">
                <a:cs typeface="Times New Roman" pitchFamily="18" charset="0"/>
              </a:rPr>
              <a:t> </a:t>
            </a:r>
            <a:r>
              <a:rPr lang="pl-PL" dirty="0" smtClean="0"/>
              <a:t>i ograniczania rozmiarów biedy;</a:t>
            </a:r>
          </a:p>
          <a:p>
            <a:pPr marL="812800" indent="-812800" algn="just">
              <a:lnSpc>
                <a:spcPct val="90000"/>
              </a:lnSpc>
            </a:pPr>
            <a:r>
              <a:rPr lang="pl-PL" dirty="0" smtClean="0"/>
              <a:t>omówienie szans i globalnych uwarunkowań likwidacji ubóstwa w krajach słabo rozwiniętych.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wykładu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2800" dirty="0" smtClean="0"/>
              <a:t>Ekonomia rozwoju jako oddzielna dyscyplina ekonomii</a:t>
            </a:r>
            <a:endParaRPr lang="pl-PL" sz="2000" dirty="0" smtClean="0"/>
          </a:p>
          <a:p>
            <a:pPr lvl="1"/>
            <a:r>
              <a:rPr lang="pl-PL" sz="2400" dirty="0" smtClean="0"/>
              <a:t>Problemy z nazewnictwem</a:t>
            </a:r>
            <a:endParaRPr lang="pl-PL" sz="1800" dirty="0" smtClean="0"/>
          </a:p>
          <a:p>
            <a:pPr lvl="1"/>
            <a:r>
              <a:rPr lang="pl-PL" sz="2400" dirty="0" smtClean="0"/>
              <a:t>Zakres badawczy ekonomii rozwoju</a:t>
            </a:r>
            <a:endParaRPr lang="pl-PL" sz="1800" dirty="0" smtClean="0"/>
          </a:p>
          <a:p>
            <a:pPr lvl="1"/>
            <a:r>
              <a:rPr lang="pl-PL" sz="2400" dirty="0" smtClean="0"/>
              <a:t>Studia nad rozwojem</a:t>
            </a:r>
            <a:endParaRPr lang="pl-PL" sz="1800" dirty="0" smtClean="0"/>
          </a:p>
          <a:p>
            <a:pPr lvl="1"/>
            <a:r>
              <a:rPr lang="pl-PL" sz="2400" dirty="0" smtClean="0"/>
              <a:t>Geneza ekonomii rozwoju jako dyscypliny badawczej</a:t>
            </a:r>
            <a:endParaRPr lang="pl-PL" sz="1800" dirty="0" smtClean="0"/>
          </a:p>
          <a:p>
            <a:pPr lvl="1"/>
            <a:r>
              <a:rPr lang="pl-PL" sz="2400" dirty="0" smtClean="0"/>
              <a:t>Wczesne nurty ekonomii rozwoju</a:t>
            </a:r>
            <a:endParaRPr lang="pl-PL" sz="1800" dirty="0" smtClean="0"/>
          </a:p>
          <a:p>
            <a:pPr lvl="1"/>
            <a:r>
              <a:rPr lang="pl-PL" sz="2400" dirty="0" smtClean="0"/>
              <a:t>Ekonomia rozwoju od lat 80. XX wieku</a:t>
            </a:r>
            <a:endParaRPr lang="pl-PL" sz="1800" dirty="0" smtClean="0"/>
          </a:p>
          <a:p>
            <a:pPr lvl="1"/>
            <a:r>
              <a:rPr lang="pl-PL" sz="2400" dirty="0" smtClean="0"/>
              <a:t>Nowe wyzwania</a:t>
            </a:r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2800" dirty="0" smtClean="0"/>
              <a:t>Dualizm rozwojowy we współczesnym świecie – cechy charakterystyczne krajów rozwijających się </a:t>
            </a:r>
            <a:endParaRPr lang="pl-PL" sz="2000" dirty="0" smtClean="0"/>
          </a:p>
          <a:p>
            <a:pPr lvl="1"/>
            <a:r>
              <a:rPr lang="pl-PL" sz="2400" dirty="0" smtClean="0"/>
              <a:t>Kraje rozwijające się – problemy z definicją</a:t>
            </a:r>
            <a:endParaRPr lang="pl-PL" sz="1800" dirty="0" smtClean="0"/>
          </a:p>
          <a:p>
            <a:pPr lvl="0"/>
            <a:r>
              <a:rPr lang="pl-PL" sz="2800" dirty="0" smtClean="0"/>
              <a:t>Wzrost i rozwój gospodarczy</a:t>
            </a:r>
            <a:endParaRPr lang="pl-PL" sz="2000" dirty="0" smtClean="0"/>
          </a:p>
          <a:p>
            <a:pPr lvl="1"/>
            <a:r>
              <a:rPr lang="pl-PL" sz="2400" dirty="0" smtClean="0"/>
              <a:t>Wzrost </a:t>
            </a:r>
            <a:r>
              <a:rPr lang="pl-PL" sz="2400" dirty="0" err="1" smtClean="0"/>
              <a:t>vs</a:t>
            </a:r>
            <a:r>
              <a:rPr lang="pl-PL" sz="2400" dirty="0" smtClean="0"/>
              <a:t>. rozwój gospodarczy</a:t>
            </a:r>
            <a:endParaRPr lang="pl-PL" sz="1800" dirty="0" smtClean="0"/>
          </a:p>
          <a:p>
            <a:pPr lvl="1"/>
            <a:r>
              <a:rPr lang="pl-PL" sz="2400" dirty="0" smtClean="0"/>
              <a:t>Miary wzrostu i rozwoju gospodarczego</a:t>
            </a:r>
            <a:endParaRPr lang="pl-PL" sz="1800" dirty="0" smtClean="0"/>
          </a:p>
          <a:p>
            <a:pPr lvl="1"/>
            <a:r>
              <a:rPr lang="pl-PL" sz="2400" dirty="0" smtClean="0"/>
              <a:t>Zróżnicowanie krajów pod względem wybranych wskaźników</a:t>
            </a:r>
            <a:endParaRPr lang="pl-PL" sz="1800" dirty="0" smtClean="0"/>
          </a:p>
          <a:p>
            <a:pPr lvl="1"/>
            <a:r>
              <a:rPr lang="pl-PL" sz="2400" dirty="0" err="1" smtClean="0"/>
              <a:t>Case</a:t>
            </a:r>
            <a:r>
              <a:rPr lang="pl-PL" sz="2400" dirty="0" smtClean="0"/>
              <a:t> </a:t>
            </a:r>
            <a:r>
              <a:rPr lang="pl-PL" sz="2400" dirty="0" err="1" smtClean="0"/>
              <a:t>study</a:t>
            </a:r>
            <a:r>
              <a:rPr lang="pl-PL" sz="2400" dirty="0" smtClean="0"/>
              <a:t>: Brazylia i Kostaryka </a:t>
            </a:r>
            <a:endParaRPr lang="pl-PL" sz="1800" dirty="0" smtClean="0"/>
          </a:p>
          <a:p>
            <a:pPr marL="514350" indent="-514350">
              <a:buFont typeface="Arial" pitchFamily="34" charset="0"/>
              <a:buAutoNum type="arabicPeriod" startAt="6"/>
            </a:pPr>
            <a:endParaRPr lang="pl-PL" dirty="0" smtClean="0"/>
          </a:p>
          <a:p>
            <a:pPr marL="514350" indent="-514350">
              <a:buFont typeface="Arial" pitchFamily="34" charset="0"/>
              <a:buAutoNum type="arabicPeriod" startAt="6"/>
            </a:pPr>
            <a:endParaRPr lang="pl-PL" dirty="0" smtClean="0"/>
          </a:p>
          <a:p>
            <a:pPr marL="514350" indent="-514350">
              <a:buAutoNum type="arabicPeriod" startAt="6"/>
            </a:pPr>
            <a:endParaRPr lang="pl-PL" dirty="0" smtClean="0"/>
          </a:p>
          <a:p>
            <a:pPr marL="514350" indent="-514350">
              <a:buAutoNum type="arabicPeriod" startAt="6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wykładów c.d.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sz="2800" dirty="0" smtClean="0"/>
              <a:t>Teorie wzrostu i rozwoju gospodarczego</a:t>
            </a:r>
            <a:endParaRPr lang="pl-PL" sz="2000" dirty="0" smtClean="0"/>
          </a:p>
          <a:p>
            <a:pPr lvl="1"/>
            <a:r>
              <a:rPr lang="pl-PL" sz="2400" dirty="0" smtClean="0"/>
              <a:t>Wahania koniunktury</a:t>
            </a:r>
            <a:endParaRPr lang="pl-PL" sz="1800" dirty="0" smtClean="0"/>
          </a:p>
          <a:p>
            <a:pPr lvl="1"/>
            <a:r>
              <a:rPr lang="pl-PL" sz="2400" dirty="0" smtClean="0"/>
              <a:t>Rodzaje wahań aktywności gospodarczej</a:t>
            </a:r>
            <a:endParaRPr lang="pl-PL" sz="1800" dirty="0" smtClean="0"/>
          </a:p>
          <a:p>
            <a:pPr lvl="2"/>
            <a:r>
              <a:rPr lang="pl-PL" sz="2400" dirty="0" smtClean="0"/>
              <a:t>Cykle koniunkturalne – rodzaje i charakterystyka</a:t>
            </a:r>
            <a:endParaRPr lang="pl-PL" sz="1800" dirty="0" smtClean="0"/>
          </a:p>
          <a:p>
            <a:pPr lvl="2"/>
            <a:r>
              <a:rPr lang="pl-PL" sz="2400" dirty="0" smtClean="0"/>
              <a:t>Cykl klasyczny </a:t>
            </a:r>
            <a:r>
              <a:rPr lang="pl-PL" sz="2400" dirty="0" err="1" smtClean="0"/>
              <a:t>vs</a:t>
            </a:r>
            <a:r>
              <a:rPr lang="pl-PL" sz="2400" dirty="0" smtClean="0"/>
              <a:t>. cykl współczesny</a:t>
            </a:r>
            <a:endParaRPr lang="pl-PL" sz="1800" dirty="0" smtClean="0"/>
          </a:p>
          <a:p>
            <a:pPr lvl="1"/>
            <a:r>
              <a:rPr lang="pl-PL" sz="2400" dirty="0" smtClean="0"/>
              <a:t>Modele wzrostu</a:t>
            </a:r>
            <a:endParaRPr lang="pl-PL" sz="1800" dirty="0" smtClean="0"/>
          </a:p>
          <a:p>
            <a:pPr lvl="2"/>
            <a:r>
              <a:rPr lang="pl-PL" sz="2400" dirty="0" smtClean="0"/>
              <a:t>Teorie popytowe</a:t>
            </a:r>
            <a:endParaRPr lang="pl-PL" sz="1800" dirty="0" smtClean="0"/>
          </a:p>
          <a:p>
            <a:pPr lvl="2"/>
            <a:r>
              <a:rPr lang="pl-PL" sz="2400" dirty="0" smtClean="0"/>
              <a:t>Teorie neoklasyczne</a:t>
            </a:r>
            <a:endParaRPr lang="pl-PL" sz="1800" dirty="0" smtClean="0"/>
          </a:p>
          <a:p>
            <a:pPr lvl="2"/>
            <a:r>
              <a:rPr lang="pl-PL" sz="2400" dirty="0" smtClean="0"/>
              <a:t>Teorie wzrostu endogenicznego</a:t>
            </a:r>
            <a:endParaRPr lang="pl-PL" sz="1800" dirty="0" smtClean="0"/>
          </a:p>
          <a:p>
            <a:pPr lvl="1"/>
            <a:r>
              <a:rPr lang="pl-PL" sz="2400" dirty="0" smtClean="0"/>
              <a:t>Czynniki wzrostu i rozwoju</a:t>
            </a:r>
            <a:endParaRPr lang="pl-PL" sz="1800" dirty="0" smtClean="0"/>
          </a:p>
          <a:p>
            <a:pPr lvl="1"/>
            <a:r>
              <a:rPr lang="pl-PL" sz="2400" dirty="0" smtClean="0"/>
              <a:t>Bariery rozwoju</a:t>
            </a:r>
            <a:endParaRPr lang="pl-PL" sz="1800" dirty="0" smtClean="0"/>
          </a:p>
          <a:p>
            <a:pPr lvl="1"/>
            <a:r>
              <a:rPr lang="pl-PL" sz="2400" dirty="0" smtClean="0"/>
              <a:t>Strategie rozwoju</a:t>
            </a:r>
            <a:endParaRPr lang="pl-PL" sz="1800" dirty="0" smtClean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wykładów c.d.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l-PL" sz="2800" dirty="0" smtClean="0"/>
              <a:t>Ubóstwo i nierówności społeczne</a:t>
            </a:r>
            <a:endParaRPr lang="pl-PL" sz="2000" dirty="0" smtClean="0"/>
          </a:p>
          <a:p>
            <a:pPr lvl="1"/>
            <a:r>
              <a:rPr lang="pl-PL" sz="2400" dirty="0" smtClean="0"/>
              <a:t>Ubóstwo w świecie</a:t>
            </a:r>
            <a:endParaRPr lang="pl-PL" sz="1800" dirty="0" smtClean="0"/>
          </a:p>
          <a:p>
            <a:pPr lvl="1"/>
            <a:r>
              <a:rPr lang="pl-PL" sz="2400" dirty="0" smtClean="0"/>
              <a:t>Absolutne </a:t>
            </a:r>
            <a:r>
              <a:rPr lang="pl-PL" sz="2400" dirty="0" err="1" smtClean="0"/>
              <a:t>vs</a:t>
            </a:r>
            <a:r>
              <a:rPr lang="pl-PL" sz="2400" dirty="0" smtClean="0"/>
              <a:t>. względne ubóstwo</a:t>
            </a:r>
            <a:endParaRPr lang="pl-PL" sz="1800" dirty="0" smtClean="0"/>
          </a:p>
          <a:p>
            <a:pPr lvl="1"/>
            <a:r>
              <a:rPr lang="pl-PL" sz="2400" dirty="0" smtClean="0"/>
              <a:t>Pomiar ubóstwa</a:t>
            </a:r>
            <a:endParaRPr lang="pl-PL" sz="1800" dirty="0" smtClean="0"/>
          </a:p>
          <a:p>
            <a:pPr lvl="1"/>
            <a:r>
              <a:rPr lang="pl-PL" sz="2400" dirty="0" smtClean="0"/>
              <a:t>Pomiar nierówności</a:t>
            </a:r>
            <a:endParaRPr lang="pl-PL" sz="1800" dirty="0" smtClean="0"/>
          </a:p>
          <a:p>
            <a:pPr lvl="1"/>
            <a:r>
              <a:rPr lang="pl-PL" sz="2400" dirty="0" smtClean="0"/>
              <a:t>„Biedni” – charakterystyka grupy społecznej</a:t>
            </a:r>
            <a:endParaRPr lang="pl-PL" sz="1800" dirty="0" smtClean="0"/>
          </a:p>
          <a:p>
            <a:pPr lvl="1"/>
            <a:r>
              <a:rPr lang="pl-PL" sz="2400" dirty="0" smtClean="0"/>
              <a:t>Ubóstwo i nierówności a rozwój gospodarczy </a:t>
            </a:r>
            <a:endParaRPr lang="pl-PL" sz="1800" dirty="0" smtClean="0"/>
          </a:p>
          <a:p>
            <a:pPr lvl="0"/>
            <a:r>
              <a:rPr lang="pl-PL" sz="2800" dirty="0" smtClean="0"/>
              <a:t>Czynniki demograficzne w krajach rozwijających się </a:t>
            </a:r>
            <a:endParaRPr lang="pl-PL" sz="2000" dirty="0" smtClean="0"/>
          </a:p>
          <a:p>
            <a:pPr lvl="1"/>
            <a:r>
              <a:rPr lang="pl-PL" sz="2400" dirty="0" smtClean="0"/>
              <a:t>Przyrost naturalny na przestrzeni wieków</a:t>
            </a:r>
            <a:endParaRPr lang="pl-PL" sz="1800" dirty="0" smtClean="0"/>
          </a:p>
          <a:p>
            <a:pPr lvl="1"/>
            <a:r>
              <a:rPr lang="pl-PL" sz="2400" dirty="0" smtClean="0"/>
              <a:t>Ludność świata</a:t>
            </a:r>
            <a:endParaRPr lang="pl-PL" sz="1800" dirty="0" smtClean="0"/>
          </a:p>
          <a:p>
            <a:pPr lvl="1"/>
            <a:r>
              <a:rPr lang="pl-PL" sz="2400" dirty="0" smtClean="0"/>
              <a:t>Przyczyny wysokiego przyrostu demograficznego w krajach rozwijających się </a:t>
            </a:r>
            <a:endParaRPr lang="pl-PL" sz="1800" dirty="0" smtClean="0"/>
          </a:p>
          <a:p>
            <a:pPr lvl="1"/>
            <a:r>
              <a:rPr lang="pl-PL" sz="2400" dirty="0" smtClean="0"/>
              <a:t>Kontrola liczby urodzeń – </a:t>
            </a:r>
            <a:r>
              <a:rPr lang="pl-PL" sz="2400" dirty="0" err="1" smtClean="0"/>
              <a:t>case</a:t>
            </a:r>
            <a:r>
              <a:rPr lang="pl-PL" sz="2400" dirty="0" smtClean="0"/>
              <a:t> </a:t>
            </a:r>
            <a:r>
              <a:rPr lang="pl-PL" sz="2400" dirty="0" err="1" smtClean="0"/>
              <a:t>study</a:t>
            </a:r>
            <a:r>
              <a:rPr lang="pl-PL" sz="2400" dirty="0" smtClean="0"/>
              <a:t>: Chiny i Indie </a:t>
            </a:r>
            <a:endParaRPr lang="pl-PL" sz="1800" dirty="0" smtClean="0"/>
          </a:p>
          <a:p>
            <a:pPr lvl="0"/>
            <a:r>
              <a:rPr lang="pl-PL" sz="2800" dirty="0" smtClean="0"/>
              <a:t>Urbanizacja w krajach rozwijających się</a:t>
            </a:r>
            <a:endParaRPr lang="pl-PL" sz="2000" dirty="0" smtClean="0"/>
          </a:p>
          <a:p>
            <a:pPr lvl="1"/>
            <a:r>
              <a:rPr lang="pl-PL" sz="2400" dirty="0" smtClean="0"/>
              <a:t>Urbanizacja: trendy i projekcje</a:t>
            </a:r>
            <a:endParaRPr lang="pl-PL" sz="1800" dirty="0" smtClean="0"/>
          </a:p>
          <a:p>
            <a:pPr lvl="1"/>
            <a:r>
              <a:rPr lang="pl-PL" sz="2400" dirty="0" smtClean="0"/>
              <a:t>Specyfika wielkich miast</a:t>
            </a:r>
            <a:endParaRPr lang="pl-PL" sz="1800" dirty="0" smtClean="0"/>
          </a:p>
          <a:p>
            <a:pPr lvl="1"/>
            <a:r>
              <a:rPr lang="pl-PL" sz="2400" dirty="0" smtClean="0"/>
              <a:t>Możliwe rozwiązania problemów przyspieszonej urbanizacji</a:t>
            </a:r>
            <a:endParaRPr lang="pl-PL" sz="1800" dirty="0" smtClean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wykładów c.d.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sz="2800" dirty="0" smtClean="0"/>
              <a:t>Strategie industrializacji</a:t>
            </a:r>
            <a:endParaRPr lang="pl-PL" sz="2000" dirty="0" smtClean="0"/>
          </a:p>
          <a:p>
            <a:pPr lvl="1"/>
            <a:r>
              <a:rPr lang="pl-PL" sz="2400" dirty="0" smtClean="0"/>
              <a:t>Substytucja importu: definicja, zastosowanie, wady i zalety</a:t>
            </a:r>
            <a:endParaRPr lang="pl-PL" sz="1800" dirty="0" smtClean="0"/>
          </a:p>
          <a:p>
            <a:pPr lvl="1"/>
            <a:r>
              <a:rPr lang="pl-PL" sz="2400" dirty="0" smtClean="0"/>
              <a:t>Promocja eksportu: definicja, korzyści</a:t>
            </a:r>
            <a:endParaRPr lang="pl-PL" sz="1800" dirty="0" smtClean="0"/>
          </a:p>
          <a:p>
            <a:pPr lvl="1"/>
            <a:r>
              <a:rPr lang="pl-PL" sz="2400" dirty="0" err="1" smtClean="0"/>
              <a:t>Case</a:t>
            </a:r>
            <a:r>
              <a:rPr lang="pl-PL" sz="2400" dirty="0" smtClean="0"/>
              <a:t> </a:t>
            </a:r>
            <a:r>
              <a:rPr lang="pl-PL" sz="2400" dirty="0" err="1" smtClean="0"/>
              <a:t>study</a:t>
            </a:r>
            <a:r>
              <a:rPr lang="pl-PL" sz="2400" dirty="0" smtClean="0"/>
              <a:t>: Korea Południowa </a:t>
            </a:r>
            <a:endParaRPr lang="pl-PL" sz="1800" dirty="0" smtClean="0"/>
          </a:p>
          <a:p>
            <a:pPr lvl="0"/>
            <a:r>
              <a:rPr lang="pl-PL" sz="2800" dirty="0" smtClean="0"/>
              <a:t>Rolnictwo w krajach rozwijających się</a:t>
            </a:r>
            <a:endParaRPr lang="pl-PL" sz="2000" dirty="0" smtClean="0"/>
          </a:p>
          <a:p>
            <a:pPr lvl="1"/>
            <a:r>
              <a:rPr lang="pl-PL" sz="2400" dirty="0" smtClean="0"/>
              <a:t>Rolnictwo w krajach rozwijających się – informacje podstawowe</a:t>
            </a:r>
            <a:endParaRPr lang="pl-PL" sz="1800" dirty="0" smtClean="0"/>
          </a:p>
          <a:p>
            <a:pPr lvl="1"/>
            <a:r>
              <a:rPr lang="pl-PL" sz="2400" dirty="0" smtClean="0"/>
              <a:t>Specyfika rolnictwa w poszczególnych regionach świata</a:t>
            </a:r>
            <a:endParaRPr lang="pl-PL" sz="1800" dirty="0" smtClean="0"/>
          </a:p>
          <a:p>
            <a:pPr lvl="1"/>
            <a:r>
              <a:rPr lang="pl-PL" sz="2400" dirty="0" smtClean="0"/>
              <a:t>Rolnictwo a rozwój gospodarczy: szansa czy ciężar???</a:t>
            </a:r>
            <a:endParaRPr lang="pl-PL" sz="1800" dirty="0" smtClean="0"/>
          </a:p>
          <a:p>
            <a:pPr lvl="1"/>
            <a:r>
              <a:rPr lang="pl-PL" sz="2400" dirty="0" smtClean="0"/>
              <a:t>„Lekarstwo”: reforma rolna</a:t>
            </a:r>
            <a:endParaRPr lang="pl-PL" sz="1800" dirty="0" smtClean="0"/>
          </a:p>
          <a:p>
            <a:pPr lvl="1"/>
            <a:r>
              <a:rPr lang="pl-PL" sz="2400" dirty="0" smtClean="0"/>
              <a:t>Rolnictwo a industrializacja </a:t>
            </a:r>
            <a:endParaRPr lang="pl-PL" sz="1800" dirty="0" smtClean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wykładów c.d.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sz="2800" dirty="0" smtClean="0"/>
              <a:t>Finansowanie rozwoju gospodarczego – źródła wewnętrzne</a:t>
            </a:r>
          </a:p>
          <a:p>
            <a:pPr lvl="1"/>
            <a:r>
              <a:rPr lang="pl-PL" sz="2400" dirty="0" smtClean="0"/>
              <a:t>Oszczędności</a:t>
            </a:r>
          </a:p>
          <a:p>
            <a:pPr lvl="1"/>
            <a:r>
              <a:rPr lang="pl-PL" sz="2400" dirty="0" err="1" smtClean="0"/>
              <a:t>Mikrofinanse</a:t>
            </a:r>
            <a:endParaRPr lang="pl-PL" sz="2400" dirty="0" smtClean="0"/>
          </a:p>
          <a:p>
            <a:r>
              <a:rPr lang="pl-PL" sz="3200" dirty="0" smtClean="0"/>
              <a:t>Finansowanie rozwoju – źródła zewnętrzne</a:t>
            </a:r>
          </a:p>
          <a:p>
            <a:pPr lvl="1"/>
            <a:r>
              <a:rPr lang="pl-PL" sz="2400" dirty="0" smtClean="0"/>
              <a:t>Oficjalna pomoc rozwojowa (ODA)</a:t>
            </a:r>
          </a:p>
          <a:p>
            <a:pPr lvl="1"/>
            <a:r>
              <a:rPr lang="pl-PL" sz="2400" dirty="0" smtClean="0"/>
              <a:t>Inwestycje zagraniczne</a:t>
            </a:r>
            <a:endParaRPr lang="pl-PL" sz="1800" dirty="0" smtClean="0"/>
          </a:p>
          <a:p>
            <a:pPr lvl="1"/>
            <a:r>
              <a:rPr lang="pl-PL" sz="2400" dirty="0" smtClean="0"/>
              <a:t>Transfery prywatne</a:t>
            </a:r>
            <a:endParaRPr lang="pl-PL" sz="1800" dirty="0" smtClean="0"/>
          </a:p>
          <a:p>
            <a:pPr lvl="1"/>
            <a:r>
              <a:rPr lang="pl-PL" sz="2400" dirty="0" smtClean="0"/>
              <a:t>Międzynarodowe rynki finansowe</a:t>
            </a:r>
          </a:p>
          <a:p>
            <a:r>
              <a:rPr lang="pl-PL" sz="2800" dirty="0" smtClean="0"/>
              <a:t>Zadłużenie państw rozwijających się</a:t>
            </a:r>
          </a:p>
          <a:p>
            <a:r>
              <a:rPr lang="pl-PL" sz="2800" dirty="0" smtClean="0"/>
              <a:t>Ewentualnie:</a:t>
            </a:r>
          </a:p>
          <a:p>
            <a:pPr lvl="1"/>
            <a:r>
              <a:rPr lang="pl-PL" sz="2400" dirty="0" smtClean="0"/>
              <a:t>Handel międzynarodowy i rozwój</a:t>
            </a:r>
          </a:p>
          <a:p>
            <a:pPr lvl="1"/>
            <a:r>
              <a:rPr lang="pl-PL" sz="2400" dirty="0" smtClean="0"/>
              <a:t>Perspektywy na przyszłość</a:t>
            </a:r>
          </a:p>
          <a:p>
            <a:endParaRPr lang="pl-PL" sz="2800" dirty="0" smtClean="0"/>
          </a:p>
          <a:p>
            <a:endParaRPr lang="pl-PL" sz="2800" dirty="0" smtClean="0"/>
          </a:p>
          <a:p>
            <a:endParaRPr lang="pl-PL" sz="2200" dirty="0" smtClean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E697-4286-4D94-8E9E-1A23A1F49A91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wykładów c.d.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642</TotalTime>
  <Words>1776</Words>
  <Application>Microsoft Office PowerPoint</Application>
  <PresentationFormat>Pokaz na ekranie (4:3)</PresentationFormat>
  <Paragraphs>216</Paragraphs>
  <Slides>25</Slides>
  <Notes>21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Hol</vt:lpstr>
      <vt:lpstr>EKONOMIA ROZWOJU</vt:lpstr>
      <vt:lpstr>Kwestie organizacyjne</vt:lpstr>
      <vt:lpstr>Cele wykładu</vt:lpstr>
      <vt:lpstr>Program wykładów</vt:lpstr>
      <vt:lpstr>Program wykładów c.d.</vt:lpstr>
      <vt:lpstr>Program wykładów c.d.</vt:lpstr>
      <vt:lpstr>Program wykładów c.d.</vt:lpstr>
      <vt:lpstr>Program wykładów c.d.</vt:lpstr>
      <vt:lpstr>Program wykładów c.d.</vt:lpstr>
      <vt:lpstr>Literatura przedmiotu</vt:lpstr>
      <vt:lpstr>Literatura przedmiotu c.d.</vt:lpstr>
      <vt:lpstr>Literatura przedmiotu c.d.</vt:lpstr>
      <vt:lpstr>Ekonomia rozwoju jako oddzielna dyscyplina ekonomii</vt:lpstr>
      <vt:lpstr>Program wykładu 1.</vt:lpstr>
      <vt:lpstr>1.1. Problemy z nazewnictwem</vt:lpstr>
      <vt:lpstr>1.2. Zakres badawczy ekonomii rozwoju</vt:lpstr>
      <vt:lpstr>1.2. Zakres badawczy ekonomii rozwoju c.d. </vt:lpstr>
      <vt:lpstr>1.2. Zakres badawczy ekonomii rozwoju c.d.</vt:lpstr>
      <vt:lpstr>1.2. Zakres badawczy ekonomii rozwoju c.d.</vt:lpstr>
      <vt:lpstr>1.3. Studia nad rozwojem</vt:lpstr>
      <vt:lpstr>1.3. Studia nad rozwojem c.d.</vt:lpstr>
      <vt:lpstr>1.3. Studia nad rozwojem c.d.</vt:lpstr>
      <vt:lpstr>1.4. Geneza ekonomii rozwoju jako dyscypliny badawczej</vt:lpstr>
      <vt:lpstr>1.5. Wczesne nurty ekonomii rozwoju</vt:lpstr>
      <vt:lpstr>1.6. Ekonomia rozwoju od lat 80. XX wieku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EKONOMIA ROZWOJU</dc:title>
  <dc:creator>Windows User</dc:creator>
  <cp:lastModifiedBy>Karina J</cp:lastModifiedBy>
  <cp:revision>38</cp:revision>
  <dcterms:created xsi:type="dcterms:W3CDTF">2009-02-13T23:12:15Z</dcterms:created>
  <dcterms:modified xsi:type="dcterms:W3CDTF">2010-03-28T07:26:50Z</dcterms:modified>
</cp:coreProperties>
</file>